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6858000" type="screen4x3"/>
  <p:notesSz cx="6723063" cy="9852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16"/>
    <p:restoredTop sz="94737"/>
  </p:normalViewPr>
  <p:slideViewPr>
    <p:cSldViewPr snapToGrid="0">
      <p:cViewPr varScale="1">
        <p:scale>
          <a:sx n="89" d="100"/>
          <a:sy n="89" d="100"/>
        </p:scale>
        <p:origin x="5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de-DE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DE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4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47" name="PlaceHolder 4"/>
          <p:cNvSpPr>
            <a:spLocks noGrp="1"/>
          </p:cNvSpPr>
          <p:nvPr>
            <p:ph type="dt" idx="5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de-DE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de-DE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48" name="PlaceHolder 5"/>
          <p:cNvSpPr>
            <a:spLocks noGrp="1"/>
          </p:cNvSpPr>
          <p:nvPr>
            <p:ph type="ftr" idx="6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de-DE" sz="1400" b="0" strike="noStrike" spc="-1">
                <a:latin typeface="Times New Roman"/>
              </a:defRPr>
            </a:lvl1pPr>
          </a:lstStyle>
          <a:p>
            <a:r>
              <a:rPr lang="de-DE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49" name="PlaceHolder 6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de-DE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F8328B77-02B5-4016-BDE0-8B824CFC9156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98560" y="738360"/>
            <a:ext cx="4926240" cy="3694320"/>
          </a:xfrm>
          <a:prstGeom prst="rect">
            <a:avLst/>
          </a:prstGeom>
          <a:ln w="0">
            <a:noFill/>
          </a:ln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896760" y="4680000"/>
            <a:ext cx="4927320" cy="44319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hdr"/>
          </p:nvPr>
        </p:nvSpPr>
        <p:spPr>
          <a:xfrm>
            <a:off x="903240" y="534960"/>
            <a:ext cx="4255920" cy="1411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  <a:ea typeface="+mn-ea"/>
              </a:rPr>
              <a:t>Technische Hochschule Nürnberg Georg Simon Ohm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sldNum" idx="42"/>
          </p:nvPr>
        </p:nvSpPr>
        <p:spPr>
          <a:xfrm>
            <a:off x="4370400" y="9318600"/>
            <a:ext cx="1492200" cy="4903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lang="en-US" sz="800" b="0" strike="noStrike" spc="-1">
                <a:solidFill>
                  <a:srgbClr val="000000"/>
                </a:solidFill>
                <a:latin typeface="Arial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n-US" sz="800" b="0" strike="noStrike" spc="-1">
                <a:solidFill>
                  <a:srgbClr val="000000"/>
                </a:solidFill>
                <a:latin typeface="Arial"/>
                <a:ea typeface="+mn-ea"/>
              </a:rPr>
              <a:t>Folie </a:t>
            </a:r>
            <a:fld id="{14CE6880-C9DB-4E60-A17D-3EF8E3F0A00F}" type="slidenum">
              <a:rPr lang="en-US" sz="800" b="0" strike="noStrike" spc="-1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lang="de-DE" sz="8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98560" y="738360"/>
            <a:ext cx="4926240" cy="3694320"/>
          </a:xfrm>
          <a:prstGeom prst="rect">
            <a:avLst/>
          </a:prstGeom>
          <a:ln w="0">
            <a:noFill/>
          </a:ln>
        </p:spPr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896760" y="4680000"/>
            <a:ext cx="4927320" cy="44319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hdr"/>
          </p:nvPr>
        </p:nvSpPr>
        <p:spPr>
          <a:xfrm>
            <a:off x="903240" y="534960"/>
            <a:ext cx="4255920" cy="1411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  <a:ea typeface="+mn-ea"/>
              </a:rPr>
              <a:t>Technische Hochschule Nürnberg Georg Simon Ohm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sldNum" idx="43"/>
          </p:nvPr>
        </p:nvSpPr>
        <p:spPr>
          <a:xfrm>
            <a:off x="4370400" y="9318600"/>
            <a:ext cx="1492200" cy="4903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Folie </a:t>
            </a:r>
            <a:fld id="{69C094DD-7CF8-46BB-9BF9-A9E00EC554F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98560" y="738360"/>
            <a:ext cx="4926240" cy="3694320"/>
          </a:xfrm>
          <a:prstGeom prst="rect">
            <a:avLst/>
          </a:prstGeom>
          <a:ln w="0">
            <a:noFill/>
          </a:ln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896760" y="4680000"/>
            <a:ext cx="4927320" cy="44319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hdr"/>
          </p:nvPr>
        </p:nvSpPr>
        <p:spPr>
          <a:xfrm>
            <a:off x="903240" y="534960"/>
            <a:ext cx="4255920" cy="1411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  <a:ea typeface="+mn-ea"/>
              </a:rPr>
              <a:t>Technische Hochschule Nürnberg Georg Simon Ohm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sldNum" idx="44"/>
          </p:nvPr>
        </p:nvSpPr>
        <p:spPr>
          <a:xfrm>
            <a:off x="4370400" y="9318600"/>
            <a:ext cx="1492200" cy="4903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Folie </a:t>
            </a:r>
            <a:fld id="{E88045AA-4434-4ED1-9CB7-AB6F509F6175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98560" y="738360"/>
            <a:ext cx="4926240" cy="3694320"/>
          </a:xfrm>
          <a:prstGeom prst="rect">
            <a:avLst/>
          </a:prstGeom>
          <a:ln w="0">
            <a:noFill/>
          </a:ln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896760" y="4680000"/>
            <a:ext cx="4927320" cy="44319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hdr"/>
          </p:nvPr>
        </p:nvSpPr>
        <p:spPr>
          <a:xfrm>
            <a:off x="903240" y="534960"/>
            <a:ext cx="4255920" cy="1411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  <a:ea typeface="+mn-ea"/>
              </a:rPr>
              <a:t>Technische Hochschule Nürnberg Georg Simon Ohm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sldNum" idx="45"/>
          </p:nvPr>
        </p:nvSpPr>
        <p:spPr>
          <a:xfrm>
            <a:off x="4370400" y="9318600"/>
            <a:ext cx="1492200" cy="4903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Folie </a:t>
            </a:r>
            <a:fld id="{14D85BAF-62DF-4298-9076-B4F263316B6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98560" y="738360"/>
            <a:ext cx="4926240" cy="3694320"/>
          </a:xfrm>
          <a:prstGeom prst="rect">
            <a:avLst/>
          </a:prstGeom>
          <a:ln w="0">
            <a:noFill/>
          </a:ln>
        </p:spPr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896760" y="4680000"/>
            <a:ext cx="4927320" cy="44319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hdr"/>
          </p:nvPr>
        </p:nvSpPr>
        <p:spPr>
          <a:xfrm>
            <a:off x="903240" y="534960"/>
            <a:ext cx="4255920" cy="1411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  <a:ea typeface="+mn-ea"/>
              </a:rPr>
              <a:t>Technische Hochschule Nürnberg Georg Simon Ohm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 type="sldNum" idx="46"/>
          </p:nvPr>
        </p:nvSpPr>
        <p:spPr>
          <a:xfrm>
            <a:off x="4370400" y="9318600"/>
            <a:ext cx="1492200" cy="4903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Folie </a:t>
            </a:r>
            <a:fld id="{42EDF967-4AC8-475F-9B78-A469341950D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98560" y="738360"/>
            <a:ext cx="4926600" cy="3694680"/>
          </a:xfrm>
          <a:prstGeom prst="rect">
            <a:avLst/>
          </a:prstGeom>
          <a:ln w="0">
            <a:noFill/>
          </a:ln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896760" y="4680000"/>
            <a:ext cx="4927320" cy="44319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hdr"/>
          </p:nvPr>
        </p:nvSpPr>
        <p:spPr>
          <a:xfrm>
            <a:off x="903240" y="534960"/>
            <a:ext cx="4255920" cy="1411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  <a:ea typeface="+mn-ea"/>
              </a:rPr>
              <a:t>Technische Hochschule Nürnberg Georg Simon Ohm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sldNum" idx="47"/>
          </p:nvPr>
        </p:nvSpPr>
        <p:spPr>
          <a:xfrm>
            <a:off x="4370400" y="9318600"/>
            <a:ext cx="1492200" cy="4903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Folie </a:t>
            </a:r>
            <a:fld id="{AB50B258-F98E-49BC-839B-B207DC41A9B1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98560" y="738360"/>
            <a:ext cx="4926600" cy="3694680"/>
          </a:xfrm>
          <a:prstGeom prst="rect">
            <a:avLst/>
          </a:prstGeom>
          <a:ln w="0">
            <a:noFill/>
          </a:ln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896760" y="4680000"/>
            <a:ext cx="4927320" cy="44319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hdr"/>
          </p:nvPr>
        </p:nvSpPr>
        <p:spPr>
          <a:xfrm>
            <a:off x="903240" y="534960"/>
            <a:ext cx="4255920" cy="1411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  <a:ea typeface="+mn-ea"/>
              </a:rPr>
              <a:t>Technische Hochschule Nürnberg Georg Simon Ohm</a:t>
            </a:r>
            <a:endParaRPr lang="de-DE" sz="900" b="0" strike="noStrike" spc="-1">
              <a:latin typeface="Times New Roman"/>
            </a:endParaRPr>
          </a:p>
        </p:txBody>
      </p:sp>
      <p:sp>
        <p:nvSpPr>
          <p:cNvPr id="388" name="PlaceHolder 4"/>
          <p:cNvSpPr>
            <a:spLocks noGrp="1"/>
          </p:cNvSpPr>
          <p:nvPr>
            <p:ph type="sldNum" idx="48"/>
          </p:nvPr>
        </p:nvSpPr>
        <p:spPr>
          <a:xfrm>
            <a:off x="4370400" y="9318600"/>
            <a:ext cx="1492200" cy="49032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Folie </a:t>
            </a:r>
            <a:fld id="{527E0CF5-F533-4790-8CD4-9898149A640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14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80" y="812880"/>
            <a:ext cx="5342400" cy="4007520"/>
          </a:xfrm>
          <a:prstGeom prst="rect">
            <a:avLst/>
          </a:prstGeom>
          <a:ln w="0">
            <a:noFill/>
          </a:ln>
        </p:spPr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sldNum" idx="49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1649B8B-7E2A-4F2A-A1B2-BE4F9BF6A9B3}" type="slidenum">
              <a:rPr lang="de-DE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17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0CE4504-99F3-46B9-834E-5D99C0DEA41E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A47723-80E2-44B5-ABF5-8297DB686020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2B20E3A-A305-4CAE-B702-5A2D73E90F79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F4F26CD-E4CA-4EA4-AA3D-F0051FDADE05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D1101D1-3CC0-4FD6-8EFB-F3D4F3B961C0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8BDD742-9794-43A7-9BE0-946B7CFCD461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70E18B-3A73-4A80-81DA-41D9B42DFC73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AB740AD-CED9-4C47-8371-493F455D60DE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E6DC3EE-3918-47D0-8460-8BD59FF4FE6E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707AEB2-EAC8-4641-8140-2B2F87E122F2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9580839-CB2F-413D-B38E-691187A998E7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73765EC-B948-400D-B333-930BCB17B814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2F7E790-7101-45E0-B974-6A6F380D693D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B64747F-7EB9-47A4-BED4-8D7AC25D74C4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47DBB69-9A51-4DE0-AE55-7E519C48599E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40B7582-E7F6-4EF5-BA50-6D268ABCF36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2B1BFED-ED5F-4DB3-835B-F956EE12CBE5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E6B3967-B329-4430-B0CE-B735AAFAB7C8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E53BD2BA-61C5-4FE2-BC96-579463775C2A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EF2FA2B-B403-44B0-821D-8A891056A981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7FD183F-FB40-4890-8894-DB5F24B5EB5D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78819851-7D79-4D3B-B52C-8A26CCA1E44F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A290BD4-77C5-44F2-865F-C33FEDA2B89C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2E240676-8B9D-4886-AC57-4A5BD949FC8C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8" hidden="1"/>
          <p:cNvSpPr/>
          <p:nvPr/>
        </p:nvSpPr>
        <p:spPr>
          <a:xfrm>
            <a:off x="9509040" y="574560"/>
            <a:ext cx="182880" cy="45972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Text Box 265" hidden="1"/>
          <p:cNvSpPr/>
          <p:nvPr/>
        </p:nvSpPr>
        <p:spPr>
          <a:xfrm>
            <a:off x="3276720" y="4800600"/>
            <a:ext cx="182520" cy="21348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Line 293"/>
          <p:cNvSpPr/>
          <p:nvPr/>
        </p:nvSpPr>
        <p:spPr>
          <a:xfrm>
            <a:off x="3492360" y="765000"/>
            <a:ext cx="4319640" cy="360"/>
          </a:xfrm>
          <a:prstGeom prst="line">
            <a:avLst/>
          </a:prstGeom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Line 294"/>
          <p:cNvSpPr/>
          <p:nvPr/>
        </p:nvSpPr>
        <p:spPr>
          <a:xfrm flipH="1">
            <a:off x="3058920" y="836280"/>
            <a:ext cx="4176720" cy="360"/>
          </a:xfrm>
          <a:prstGeom prst="line">
            <a:avLst/>
          </a:prstGeom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Rectangle 257" hidden="1"/>
          <p:cNvSpPr/>
          <p:nvPr/>
        </p:nvSpPr>
        <p:spPr>
          <a:xfrm>
            <a:off x="251640" y="6237360"/>
            <a:ext cx="8638200" cy="23760"/>
          </a:xfrm>
          <a:prstGeom prst="rect">
            <a:avLst/>
          </a:prstGeom>
          <a:solidFill>
            <a:srgbClr val="777777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Rectangle 89" hidden="1"/>
          <p:cNvSpPr/>
          <p:nvPr/>
        </p:nvSpPr>
        <p:spPr>
          <a:xfrm>
            <a:off x="250920" y="836640"/>
            <a:ext cx="8638200" cy="55440"/>
          </a:xfrm>
          <a:prstGeom prst="rect">
            <a:avLst/>
          </a:prstGeom>
          <a:solidFill>
            <a:srgbClr val="777777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Grafik 13"/>
          <p:cNvPicPr/>
          <p:nvPr/>
        </p:nvPicPr>
        <p:blipFill>
          <a:blip r:embed="rId14"/>
          <a:stretch/>
        </p:blipFill>
        <p:spPr>
          <a:xfrm>
            <a:off x="6120000" y="259200"/>
            <a:ext cx="2795400" cy="393840"/>
          </a:xfrm>
          <a:prstGeom prst="rect">
            <a:avLst/>
          </a:prstGeom>
          <a:ln w="0">
            <a:noFill/>
          </a:ln>
        </p:spPr>
      </p:pic>
      <p:sp>
        <p:nvSpPr>
          <p:cNvPr id="7" name="Text Box 3"/>
          <p:cNvSpPr/>
          <p:nvPr/>
        </p:nvSpPr>
        <p:spPr>
          <a:xfrm>
            <a:off x="9509040" y="574560"/>
            <a:ext cx="182880" cy="45972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Text Box 6"/>
          <p:cNvSpPr/>
          <p:nvPr/>
        </p:nvSpPr>
        <p:spPr>
          <a:xfrm>
            <a:off x="3276720" y="4800600"/>
            <a:ext cx="182520" cy="21348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Rectangle 257"/>
          <p:cNvSpPr/>
          <p:nvPr/>
        </p:nvSpPr>
        <p:spPr>
          <a:xfrm>
            <a:off x="251640" y="6237360"/>
            <a:ext cx="8638200" cy="23760"/>
          </a:xfrm>
          <a:prstGeom prst="rect">
            <a:avLst/>
          </a:prstGeom>
          <a:solidFill>
            <a:srgbClr val="777777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Rectangle 89"/>
          <p:cNvSpPr/>
          <p:nvPr/>
        </p:nvSpPr>
        <p:spPr>
          <a:xfrm>
            <a:off x="250920" y="836640"/>
            <a:ext cx="8638200" cy="55440"/>
          </a:xfrm>
          <a:prstGeom prst="rect">
            <a:avLst/>
          </a:prstGeom>
          <a:solidFill>
            <a:srgbClr val="777777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" name="Grafik 10"/>
          <p:cNvPicPr/>
          <p:nvPr/>
        </p:nvPicPr>
        <p:blipFill>
          <a:blip r:embed="rId14"/>
          <a:stretch/>
        </p:blipFill>
        <p:spPr>
          <a:xfrm>
            <a:off x="6120000" y="259200"/>
            <a:ext cx="2795400" cy="393840"/>
          </a:xfrm>
          <a:prstGeom prst="rect">
            <a:avLst/>
          </a:prstGeom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de-D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Box 8"/>
          <p:cNvSpPr/>
          <p:nvPr/>
        </p:nvSpPr>
        <p:spPr>
          <a:xfrm>
            <a:off x="9509040" y="574560"/>
            <a:ext cx="182880" cy="45972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Text Box 265"/>
          <p:cNvSpPr/>
          <p:nvPr/>
        </p:nvSpPr>
        <p:spPr>
          <a:xfrm>
            <a:off x="3276720" y="4800600"/>
            <a:ext cx="182520" cy="21348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Line 293"/>
          <p:cNvSpPr/>
          <p:nvPr/>
        </p:nvSpPr>
        <p:spPr>
          <a:xfrm>
            <a:off x="3492360" y="765000"/>
            <a:ext cx="4319640" cy="360"/>
          </a:xfrm>
          <a:prstGeom prst="line">
            <a:avLst/>
          </a:prstGeom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Line 294"/>
          <p:cNvSpPr/>
          <p:nvPr/>
        </p:nvSpPr>
        <p:spPr>
          <a:xfrm flipH="1">
            <a:off x="3058920" y="836280"/>
            <a:ext cx="4176720" cy="360"/>
          </a:xfrm>
          <a:prstGeom prst="line">
            <a:avLst/>
          </a:prstGeom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Rectangle 257"/>
          <p:cNvSpPr/>
          <p:nvPr/>
        </p:nvSpPr>
        <p:spPr>
          <a:xfrm>
            <a:off x="251640" y="6237360"/>
            <a:ext cx="8638200" cy="23760"/>
          </a:xfrm>
          <a:prstGeom prst="rect">
            <a:avLst/>
          </a:prstGeom>
          <a:solidFill>
            <a:srgbClr val="777777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Rectangle 89"/>
          <p:cNvSpPr/>
          <p:nvPr/>
        </p:nvSpPr>
        <p:spPr>
          <a:xfrm>
            <a:off x="250920" y="836640"/>
            <a:ext cx="8638200" cy="55440"/>
          </a:xfrm>
          <a:prstGeom prst="rect">
            <a:avLst/>
          </a:prstGeom>
          <a:solidFill>
            <a:srgbClr val="777777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6" name="Grafik 13"/>
          <p:cNvPicPr/>
          <p:nvPr/>
        </p:nvPicPr>
        <p:blipFill>
          <a:blip r:embed="rId14"/>
          <a:stretch/>
        </p:blipFill>
        <p:spPr>
          <a:xfrm>
            <a:off x="6120000" y="259200"/>
            <a:ext cx="2795400" cy="39384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ftr" idx="1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&lt;footer&gt;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ldNum" idx="2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92D8FAF-E5A5-4551-9342-0F33F90A8573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‹Nr.›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de-D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 Box 8"/>
          <p:cNvSpPr/>
          <p:nvPr/>
        </p:nvSpPr>
        <p:spPr>
          <a:xfrm>
            <a:off x="9509040" y="574560"/>
            <a:ext cx="182880" cy="45972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Text Box 265"/>
          <p:cNvSpPr/>
          <p:nvPr/>
        </p:nvSpPr>
        <p:spPr>
          <a:xfrm>
            <a:off x="3276720" y="4800600"/>
            <a:ext cx="182520" cy="21348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Line 293"/>
          <p:cNvSpPr/>
          <p:nvPr/>
        </p:nvSpPr>
        <p:spPr>
          <a:xfrm>
            <a:off x="3492360" y="765000"/>
            <a:ext cx="4319640" cy="360"/>
          </a:xfrm>
          <a:prstGeom prst="line">
            <a:avLst/>
          </a:prstGeom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Line 294"/>
          <p:cNvSpPr/>
          <p:nvPr/>
        </p:nvSpPr>
        <p:spPr>
          <a:xfrm flipH="1">
            <a:off x="3058920" y="836280"/>
            <a:ext cx="4176720" cy="360"/>
          </a:xfrm>
          <a:prstGeom prst="line">
            <a:avLst/>
          </a:prstGeom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Rectangle 257"/>
          <p:cNvSpPr/>
          <p:nvPr/>
        </p:nvSpPr>
        <p:spPr>
          <a:xfrm>
            <a:off x="251640" y="6237360"/>
            <a:ext cx="8638200" cy="23760"/>
          </a:xfrm>
          <a:prstGeom prst="rect">
            <a:avLst/>
          </a:prstGeom>
          <a:solidFill>
            <a:srgbClr val="777777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Rectangle 89"/>
          <p:cNvSpPr/>
          <p:nvPr/>
        </p:nvSpPr>
        <p:spPr>
          <a:xfrm>
            <a:off x="250920" y="836640"/>
            <a:ext cx="8638200" cy="55440"/>
          </a:xfrm>
          <a:prstGeom prst="rect">
            <a:avLst/>
          </a:prstGeom>
          <a:solidFill>
            <a:srgbClr val="777777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3" name="Grafik 13"/>
          <p:cNvPicPr/>
          <p:nvPr/>
        </p:nvPicPr>
        <p:blipFill>
          <a:blip r:embed="rId14"/>
          <a:stretch/>
        </p:blipFill>
        <p:spPr>
          <a:xfrm>
            <a:off x="6120000" y="259200"/>
            <a:ext cx="2795400" cy="393840"/>
          </a:xfrm>
          <a:prstGeom prst="rect">
            <a:avLst/>
          </a:prstGeom>
          <a:ln w="0">
            <a:noFill/>
          </a:ln>
        </p:spPr>
      </p:pic>
      <p:sp>
        <p:nvSpPr>
          <p:cNvPr id="104" name="PlaceHolder 1"/>
          <p:cNvSpPr>
            <a:spLocks noGrp="1"/>
          </p:cNvSpPr>
          <p:nvPr>
            <p:ph type="ftr" idx="3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&lt;footer&gt;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ldNum" idx="4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97A32FD-262C-4CC7-B0A5-AFD52E88CED2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‹Nr.›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de-D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icasynths.lv/shop/diy-kits-1/mki-x-esedu-diy-syste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learning.ohmportal.de/course/view.php?id=10566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file:////Users/viktor/Documents/Git/Synthesizer/Vortrag/Bantam_Tools_Milling.mp4" TargetMode="External"/><Relationship Id="rId1" Type="http://schemas.microsoft.com/office/2007/relationships/media" Target="file:////Users/viktor/Documents/Git/Synthesizer/Vortrag/Bantam_Tools_Milling.mp4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0" y="2390760"/>
            <a:ext cx="4319280" cy="14680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MT"/>
                <a:ea typeface="DejaVu Sans"/>
              </a:rPr>
              <a:t>Die Leiterplatte als Musikinstrument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subTitle"/>
          </p:nvPr>
        </p:nvSpPr>
        <p:spPr>
          <a:xfrm>
            <a:off x="4572000" y="3981600"/>
            <a:ext cx="4319280" cy="17506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9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von </a:t>
            </a:r>
            <a:r>
              <a:rPr lang="de-DE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Viktor Dilman</a:t>
            </a:r>
            <a:endParaRPr lang="de-DE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901"/>
              </a:spcBef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und</a:t>
            </a:r>
            <a:r>
              <a:rPr lang="de-DE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 Christoph Kirschner</a:t>
            </a:r>
            <a:endParaRPr lang="de-DE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901"/>
              </a:spcBef>
              <a:buNone/>
              <a:tabLst>
                <a:tab pos="0" algn="l"/>
              </a:tabLst>
            </a:pPr>
            <a:endParaRPr lang="de-DE" sz="1800" b="0" strike="noStrike" spc="-1">
              <a:latin typeface="Arial"/>
            </a:endParaRPr>
          </a:p>
        </p:txBody>
      </p:sp>
      <p:pic>
        <p:nvPicPr>
          <p:cNvPr id="152" name="Grafik 3" descr="Disk Jockey männlich mit einfarbiger Füllung"/>
          <p:cNvPicPr/>
          <p:nvPr/>
        </p:nvPicPr>
        <p:blipFill>
          <a:blip r:embed="rId3"/>
          <a:stretch/>
        </p:blipFill>
        <p:spPr>
          <a:xfrm>
            <a:off x="705600" y="2118960"/>
            <a:ext cx="1308240" cy="1308240"/>
          </a:xfrm>
          <a:prstGeom prst="rect">
            <a:avLst/>
          </a:prstGeom>
          <a:ln w="0">
            <a:noFill/>
          </a:ln>
        </p:spPr>
      </p:pic>
      <p:pic>
        <p:nvPicPr>
          <p:cNvPr id="153" name="Grafik 11" descr="Notenschrift mit einfarbiger Füllung"/>
          <p:cNvPicPr/>
          <p:nvPr/>
        </p:nvPicPr>
        <p:blipFill>
          <a:blip r:embed="rId4"/>
          <a:stretch/>
        </p:blipFill>
        <p:spPr>
          <a:xfrm>
            <a:off x="957240" y="3092400"/>
            <a:ext cx="1967400" cy="1967400"/>
          </a:xfrm>
          <a:prstGeom prst="rect">
            <a:avLst/>
          </a:prstGeom>
          <a:ln w="0">
            <a:noFill/>
          </a:ln>
        </p:spPr>
      </p:pic>
      <p:pic>
        <p:nvPicPr>
          <p:cNvPr id="154" name="Grafik 13" descr="Stimmgabel Silhouette"/>
          <p:cNvPicPr/>
          <p:nvPr/>
        </p:nvPicPr>
        <p:blipFill>
          <a:blip r:embed="rId5"/>
          <a:stretch/>
        </p:blipFill>
        <p:spPr>
          <a:xfrm>
            <a:off x="2084760" y="2316960"/>
            <a:ext cx="912600" cy="912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3.1  Rapid-Prototyping mit Fusion360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ftr" idx="24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25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DC7C0D27-84BB-40BD-B60C-8C89E7DB3DE4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10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304" name="Textfeld 21"/>
          <p:cNvSpPr/>
          <p:nvPr/>
        </p:nvSpPr>
        <p:spPr>
          <a:xfrm>
            <a:off x="2823480" y="2572560"/>
            <a:ext cx="31212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Frontplatten design in Fusion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305" name="PlaceHolder 9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  <p:pic>
        <p:nvPicPr>
          <p:cNvPr id="306" name="Grafik 1"/>
          <p:cNvPicPr/>
          <p:nvPr/>
        </p:nvPicPr>
        <p:blipFill>
          <a:blip r:embed="rId2"/>
          <a:stretch/>
        </p:blipFill>
        <p:spPr>
          <a:xfrm rot="16176000">
            <a:off x="2397600" y="511920"/>
            <a:ext cx="4407120" cy="5424840"/>
          </a:xfrm>
          <a:prstGeom prst="rect">
            <a:avLst/>
          </a:prstGeom>
          <a:ln w="0">
            <a:noFill/>
          </a:ln>
        </p:spPr>
      </p:pic>
      <p:sp>
        <p:nvSpPr>
          <p:cNvPr id="307" name="Textfeld 26"/>
          <p:cNvSpPr/>
          <p:nvPr/>
        </p:nvSpPr>
        <p:spPr>
          <a:xfrm>
            <a:off x="2179800" y="4594680"/>
            <a:ext cx="457092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8: Konstruktion der Frontplatte mit 3D-Model der Platine   </a:t>
            </a:r>
            <a:endParaRPr lang="de-DE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3.2  Rapid-Prototyping mit Fusion360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ftr" idx="26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sldNum" idx="27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CE5E7D3C-DBE0-4FB9-B227-110E8F89D99C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11</a:t>
            </a:fld>
            <a:endParaRPr lang="de-DE" sz="1000" b="0" strike="noStrike" spc="-1">
              <a:latin typeface="Times New Roman"/>
            </a:endParaRPr>
          </a:p>
        </p:txBody>
      </p:sp>
      <p:pic>
        <p:nvPicPr>
          <p:cNvPr id="311" name="Grafik 262"/>
          <p:cNvPicPr/>
          <p:nvPr/>
        </p:nvPicPr>
        <p:blipFill>
          <a:blip r:embed="rId2"/>
          <a:stretch/>
        </p:blipFill>
        <p:spPr>
          <a:xfrm>
            <a:off x="525600" y="1074240"/>
            <a:ext cx="4274640" cy="3201840"/>
          </a:xfrm>
          <a:prstGeom prst="rect">
            <a:avLst/>
          </a:prstGeom>
          <a:ln w="0">
            <a:noFill/>
          </a:ln>
        </p:spPr>
      </p:pic>
      <p:pic>
        <p:nvPicPr>
          <p:cNvPr id="312" name="Grafik 263"/>
          <p:cNvPicPr/>
          <p:nvPr/>
        </p:nvPicPr>
        <p:blipFill>
          <a:blip r:embed="rId3"/>
          <a:stretch/>
        </p:blipFill>
        <p:spPr>
          <a:xfrm>
            <a:off x="5029200" y="2466000"/>
            <a:ext cx="3793320" cy="3202200"/>
          </a:xfrm>
          <a:prstGeom prst="rect">
            <a:avLst/>
          </a:prstGeom>
          <a:ln w="0">
            <a:noFill/>
          </a:ln>
        </p:spPr>
      </p:pic>
      <p:sp>
        <p:nvSpPr>
          <p:cNvPr id="313" name="PlaceHolder 3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  <p:sp>
        <p:nvSpPr>
          <p:cNvPr id="314" name="Freihandform 304"/>
          <p:cNvSpPr/>
          <p:nvPr/>
        </p:nvSpPr>
        <p:spPr>
          <a:xfrm rot="16200000" flipH="1">
            <a:off x="5145120" y="1324080"/>
            <a:ext cx="910080" cy="114192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Textfeld 18"/>
          <p:cNvSpPr/>
          <p:nvPr/>
        </p:nvSpPr>
        <p:spPr>
          <a:xfrm>
            <a:off x="571320" y="4360680"/>
            <a:ext cx="319932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9: Export der stl-Datei    </a:t>
            </a:r>
            <a:endParaRPr lang="de-DE" sz="1100" b="0" strike="noStrike" spc="-1">
              <a:latin typeface="Arial"/>
            </a:endParaRPr>
          </a:p>
        </p:txBody>
      </p:sp>
      <p:sp>
        <p:nvSpPr>
          <p:cNvPr id="316" name="Textfeld 20"/>
          <p:cNvSpPr/>
          <p:nvPr/>
        </p:nvSpPr>
        <p:spPr>
          <a:xfrm>
            <a:off x="4987080" y="5706000"/>
            <a:ext cx="319932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10: Import der stl-Datei in Prusa Slicer   </a:t>
            </a:r>
            <a:endParaRPr lang="de-DE" sz="1100" b="0" strike="noStrike" spc="-1">
              <a:latin typeface="Arial"/>
            </a:endParaRPr>
          </a:p>
        </p:txBody>
      </p:sp>
      <p:sp>
        <p:nvSpPr>
          <p:cNvPr id="317" name="Oval 311"/>
          <p:cNvSpPr/>
          <p:nvPr/>
        </p:nvSpPr>
        <p:spPr>
          <a:xfrm>
            <a:off x="878400" y="1417320"/>
            <a:ext cx="685080" cy="342000"/>
          </a:xfrm>
          <a:prstGeom prst="ellipse">
            <a:avLst/>
          </a:prstGeom>
          <a:noFill/>
          <a:ln w="19080">
            <a:solidFill>
              <a:srgbClr val="FF0000">
                <a:alpha val="80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3.2  Rapid-Prototyping mit Fusion360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ftr" idx="28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sldNum" idx="29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74AD270D-AA52-4FD0-B3E6-23D4188628F5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12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321" name="PlaceHolder 8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  <p:pic>
        <p:nvPicPr>
          <p:cNvPr id="322" name="Grafik 311"/>
          <p:cNvPicPr/>
          <p:nvPr/>
        </p:nvPicPr>
        <p:blipFill>
          <a:blip r:embed="rId2"/>
          <a:stretch/>
        </p:blipFill>
        <p:spPr>
          <a:xfrm>
            <a:off x="1636200" y="1577880"/>
            <a:ext cx="5942520" cy="3723840"/>
          </a:xfrm>
          <a:prstGeom prst="rect">
            <a:avLst/>
          </a:prstGeom>
          <a:ln w="0">
            <a:noFill/>
          </a:ln>
        </p:spPr>
      </p:pic>
      <p:sp>
        <p:nvSpPr>
          <p:cNvPr id="323" name="Textfeld 23"/>
          <p:cNvSpPr/>
          <p:nvPr/>
        </p:nvSpPr>
        <p:spPr>
          <a:xfrm>
            <a:off x="3310200" y="5467320"/>
            <a:ext cx="246312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11: Moodle-Kurs des CWS [2]   </a:t>
            </a:r>
            <a:endParaRPr lang="de-DE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/>
          </p:nvPr>
        </p:nvSpPr>
        <p:spPr>
          <a:xfrm>
            <a:off x="252000" y="2565000"/>
            <a:ext cx="8638200" cy="1366200"/>
          </a:xfrm>
          <a:prstGeom prst="rect">
            <a:avLst/>
          </a:prstGeom>
          <a:noFill/>
          <a:ln w="9360">
            <a:noFill/>
          </a:ln>
        </p:spPr>
        <p:txBody>
          <a:bodyPr lIns="0" tIns="45000" rIns="90000" bIns="45000" numCol="1" spcCol="0" anchor="t">
            <a:noAutofit/>
          </a:bodyPr>
          <a:lstStyle/>
          <a:p>
            <a:pPr marL="228600" indent="-228600" algn="ctr">
              <a:lnSpc>
                <a:spcPct val="100000"/>
              </a:lnSpc>
              <a:spcBef>
                <a:spcPts val="1599"/>
              </a:spcBef>
              <a:buNone/>
              <a:tabLst>
                <a:tab pos="0" algn="l"/>
              </a:tabLst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Vielen Dank für Ihre Aufmerksamkeit!</a:t>
            </a:r>
            <a:endParaRPr lang="de-DE" sz="3200" b="0" strike="noStrike" spc="-1">
              <a:latin typeface="Arial"/>
            </a:endParaRPr>
          </a:p>
          <a:p>
            <a:pPr marL="228600" indent="-228600" algn="ctr">
              <a:lnSpc>
                <a:spcPct val="100000"/>
              </a:lnSpc>
              <a:spcBef>
                <a:spcPts val="1599"/>
              </a:spcBef>
              <a:buNone/>
              <a:tabLst>
                <a:tab pos="0" algn="l"/>
              </a:tabLst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Bock auf Synthie-Sounds ?</a:t>
            </a:r>
            <a:endParaRPr lang="de-DE" sz="3200" b="0" strike="noStrike" spc="-1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ftr" idx="30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sldNum" idx="31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B1BCD2B6-7385-43B4-A191-06E55B60A05C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13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327" name="PlaceHolder 3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Quellen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252000" y="1012680"/>
            <a:ext cx="8638200" cy="5150520"/>
          </a:xfrm>
          <a:prstGeom prst="rect">
            <a:avLst/>
          </a:prstGeom>
          <a:noFill/>
          <a:ln w="9360">
            <a:noFill/>
          </a:ln>
        </p:spPr>
        <p:txBody>
          <a:bodyPr lIns="0" tIns="45000" rIns="90000" bIns="45000" numCol="1" spcCol="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700"/>
              </a:spcBef>
              <a:buNone/>
              <a:tabLst>
                <a:tab pos="0" algn="l"/>
              </a:tabLst>
            </a:pPr>
            <a:r>
              <a:rPr lang="de-DE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[1] </a:t>
            </a:r>
            <a:r>
              <a:rPr lang="de-DE" sz="1400" b="0" u="sng" strike="noStrike" spc="-1">
                <a:solidFill>
                  <a:srgbClr val="0046A0"/>
                </a:solidFill>
                <a:uFillTx/>
                <a:latin typeface="Arial"/>
                <a:ea typeface="DejaVu Sans"/>
                <a:hlinkClick r:id="rId3"/>
              </a:rPr>
              <a:t>https://www.ericasynths.lv/shop/diy-kits-1/mki-x-esedu-diy-system</a:t>
            </a:r>
            <a:endParaRPr lang="de-DE" sz="14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700"/>
              </a:spcBef>
              <a:buNone/>
              <a:tabLst>
                <a:tab pos="0" algn="l"/>
              </a:tabLst>
            </a:pPr>
            <a:r>
              <a:rPr lang="de-DE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[2] </a:t>
            </a:r>
            <a:r>
              <a:rPr lang="de-DE" sz="1400" b="0" u="sng" strike="noStrike" spc="-1">
                <a:solidFill>
                  <a:srgbClr val="0046A0"/>
                </a:solidFill>
                <a:uFillTx/>
                <a:latin typeface="Arial"/>
                <a:ea typeface="DejaVu Sans"/>
                <a:hlinkClick r:id="rId4"/>
              </a:rPr>
              <a:t>https://elearning.ohmportal.de/course/view.php?id=10566</a:t>
            </a:r>
            <a:endParaRPr lang="de-DE" sz="14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700"/>
              </a:spcBef>
              <a:buNone/>
              <a:tabLst>
                <a:tab pos="0" algn="l"/>
              </a:tabLst>
            </a:pPr>
            <a:r>
              <a:rPr lang="de-DE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[3] </a:t>
            </a:r>
            <a:r>
              <a:rPr lang="de-DE" sz="1400" b="0" u="sng" strike="noStrike" spc="-1">
                <a:solidFill>
                  <a:srgbClr val="0046A0"/>
                </a:solidFill>
                <a:uFillTx/>
                <a:latin typeface="Arial"/>
                <a:ea typeface="DejaVu Sans"/>
              </a:rPr>
              <a:t>https://www.youtube.com/watch?v=MNw2Ce_t8-g</a:t>
            </a:r>
            <a:endParaRPr lang="de-DE" sz="14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700"/>
              </a:spcBef>
              <a:buNone/>
              <a:tabLst>
                <a:tab pos="0" algn="l"/>
              </a:tabLst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ftr" idx="32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sldNum" idx="33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BDC1301F-A9A6-4ED1-9BB9-E5D80E48BB00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14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332" name="PlaceHolder 3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Anhang: VCO 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ftr" idx="34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sldNum" idx="35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24CE4875-9088-4C3E-89A9-DD42FB82DD60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15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336" name="PlaceHolder 16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  <p:pic>
        <p:nvPicPr>
          <p:cNvPr id="337" name="Grafik 338"/>
          <p:cNvPicPr/>
          <p:nvPr/>
        </p:nvPicPr>
        <p:blipFill>
          <a:blip r:embed="rId2"/>
          <a:srcRect l="2011" t="3214" r="2987" b="3886"/>
          <a:stretch/>
        </p:blipFill>
        <p:spPr>
          <a:xfrm>
            <a:off x="1177560" y="1001160"/>
            <a:ext cx="6804000" cy="5042520"/>
          </a:xfrm>
          <a:prstGeom prst="rect">
            <a:avLst/>
          </a:prstGeom>
          <a:ln w="0">
            <a:noFill/>
          </a:ln>
        </p:spPr>
      </p:pic>
      <p:sp>
        <p:nvSpPr>
          <p:cNvPr id="338" name="Textfeld 2"/>
          <p:cNvSpPr/>
          <p:nvPr/>
        </p:nvSpPr>
        <p:spPr>
          <a:xfrm>
            <a:off x="1177560" y="5952960"/>
            <a:ext cx="548532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Abb.12.: Schaltplan des VCO aus Fusion 360   </a:t>
            </a:r>
            <a:endParaRPr lang="de-DE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rafik 2"/>
          <p:cNvPicPr/>
          <p:nvPr/>
        </p:nvPicPr>
        <p:blipFill>
          <a:blip r:embed="rId2"/>
          <a:stretch/>
        </p:blipFill>
        <p:spPr>
          <a:xfrm>
            <a:off x="611640" y="1571400"/>
            <a:ext cx="4249080" cy="3110040"/>
          </a:xfrm>
          <a:prstGeom prst="rect">
            <a:avLst/>
          </a:prstGeom>
          <a:ln w="0">
            <a:noFill/>
          </a:ln>
        </p:spPr>
      </p:pic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Anhang: Oszillator </a:t>
            </a:r>
            <a:endParaRPr lang="de-DE" sz="2400" b="0" strike="noStrike" spc="-1">
              <a:latin typeface="Arial"/>
            </a:endParaRPr>
          </a:p>
        </p:txBody>
      </p:sp>
      <p:pic>
        <p:nvPicPr>
          <p:cNvPr id="341" name="Inhaltsplatzhalter 3"/>
          <p:cNvPicPr/>
          <p:nvPr/>
        </p:nvPicPr>
        <p:blipFill>
          <a:blip r:embed="rId3"/>
          <a:stretch/>
        </p:blipFill>
        <p:spPr>
          <a:xfrm>
            <a:off x="4667400" y="2075760"/>
            <a:ext cx="4267800" cy="2677320"/>
          </a:xfrm>
          <a:prstGeom prst="rect">
            <a:avLst/>
          </a:prstGeom>
          <a:ln w="9525">
            <a:noFill/>
          </a:ln>
        </p:spPr>
      </p:pic>
      <p:sp>
        <p:nvSpPr>
          <p:cNvPr id="342" name="PlaceHolder 2"/>
          <p:cNvSpPr>
            <a:spLocks noGrp="1"/>
          </p:cNvSpPr>
          <p:nvPr>
            <p:ph type="ftr" idx="36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sldNum" idx="37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6AA63753-A49B-4651-9199-546EECD289AC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16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344" name="PlaceHolder 3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  <p:sp>
        <p:nvSpPr>
          <p:cNvPr id="345" name="Textfeld 2"/>
          <p:cNvSpPr/>
          <p:nvPr/>
        </p:nvSpPr>
        <p:spPr>
          <a:xfrm>
            <a:off x="611640" y="4768920"/>
            <a:ext cx="424908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Abb.12.: Oszillatorschaltung </a:t>
            </a:r>
            <a:endParaRPr lang="de-DE" sz="1100" b="0" strike="noStrike" spc="-1">
              <a:latin typeface="Arial"/>
            </a:endParaRPr>
          </a:p>
        </p:txBody>
      </p:sp>
      <p:sp>
        <p:nvSpPr>
          <p:cNvPr id="346" name="Textfeld 2"/>
          <p:cNvSpPr/>
          <p:nvPr/>
        </p:nvSpPr>
        <p:spPr>
          <a:xfrm>
            <a:off x="4893840" y="4804920"/>
            <a:ext cx="424908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Abb.13.: Simulation der Oszillatorschaltung in LTSpice </a:t>
            </a:r>
            <a:endParaRPr lang="de-DE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Anhang: VCO 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ftr" idx="38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sldNum" idx="39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3FB1D1B7-2C13-4008-B0FF-8891A0BAF565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17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350" name="PlaceHolder 12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  <p:pic>
        <p:nvPicPr>
          <p:cNvPr id="351" name="Grafik 2" descr="Ein Bild, das Text, Elektronik, Schaltkreis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1063080" y="1143000"/>
            <a:ext cx="3009600" cy="4625280"/>
          </a:xfrm>
          <a:prstGeom prst="rect">
            <a:avLst/>
          </a:prstGeom>
          <a:ln w="0">
            <a:noFill/>
          </a:ln>
        </p:spPr>
      </p:pic>
      <p:pic>
        <p:nvPicPr>
          <p:cNvPr id="352" name="Grafik 6" descr="Ein Bild, das Text, Elektronik, Schaltkreis enthält.&#10;&#10;Automatisch generierte Beschreibung"/>
          <p:cNvPicPr/>
          <p:nvPr/>
        </p:nvPicPr>
        <p:blipFill>
          <a:blip r:embed="rId4"/>
          <a:stretch/>
        </p:blipFill>
        <p:spPr>
          <a:xfrm>
            <a:off x="4813920" y="1143000"/>
            <a:ext cx="3180240" cy="4625280"/>
          </a:xfrm>
          <a:prstGeom prst="rect">
            <a:avLst/>
          </a:prstGeom>
          <a:ln w="0">
            <a:noFill/>
          </a:ln>
        </p:spPr>
      </p:pic>
      <p:sp>
        <p:nvSpPr>
          <p:cNvPr id="353" name="Textfeld 23"/>
          <p:cNvSpPr/>
          <p:nvPr/>
        </p:nvSpPr>
        <p:spPr>
          <a:xfrm>
            <a:off x="1063080" y="5815440"/>
            <a:ext cx="266040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14: Layout des VCO in Fusion 360 </a:t>
            </a:r>
            <a:endParaRPr lang="de-DE" sz="1100" b="0" strike="noStrike" spc="-1">
              <a:latin typeface="Arial"/>
            </a:endParaRPr>
          </a:p>
        </p:txBody>
      </p:sp>
      <p:sp>
        <p:nvSpPr>
          <p:cNvPr id="354" name="Textfeld 8"/>
          <p:cNvSpPr/>
          <p:nvPr/>
        </p:nvSpPr>
        <p:spPr>
          <a:xfrm>
            <a:off x="4794840" y="5815440"/>
            <a:ext cx="319932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15: Rendering der VCO-Platine (AISLER)   </a:t>
            </a:r>
            <a:endParaRPr lang="de-DE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Anhang: SEQ 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ftr" idx="40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sldNum" idx="41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BB39560F-7740-4820-AB71-0022C8572BF4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358" name="PlaceHolder 20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  <p:pic>
        <p:nvPicPr>
          <p:cNvPr id="359" name="Grafik 343"/>
          <p:cNvPicPr/>
          <p:nvPr/>
        </p:nvPicPr>
        <p:blipFill>
          <a:blip r:embed="rId2"/>
          <a:srcRect l="66" t="156" r="66" b="77"/>
          <a:stretch/>
        </p:blipFill>
        <p:spPr>
          <a:xfrm>
            <a:off x="914400" y="1097280"/>
            <a:ext cx="7313760" cy="4964760"/>
          </a:xfrm>
          <a:prstGeom prst="rect">
            <a:avLst/>
          </a:prstGeom>
          <a:ln w="0">
            <a:noFill/>
          </a:ln>
        </p:spPr>
      </p:pic>
      <p:sp>
        <p:nvSpPr>
          <p:cNvPr id="360" name="Textfeld 8"/>
          <p:cNvSpPr/>
          <p:nvPr/>
        </p:nvSpPr>
        <p:spPr>
          <a:xfrm>
            <a:off x="1370160" y="5933160"/>
            <a:ext cx="354636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16: Schaltplan des Sequencers aus Fusion 360 </a:t>
            </a:r>
            <a:endParaRPr lang="de-DE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Anhang: SEQ 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ftr" idx="40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sldNum" idx="41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BB39560F-7740-4820-AB71-0022C8572BF4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19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358" name="PlaceHolder 20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  <p:sp>
        <p:nvSpPr>
          <p:cNvPr id="360" name="Textfeld 8"/>
          <p:cNvSpPr/>
          <p:nvPr/>
        </p:nvSpPr>
        <p:spPr>
          <a:xfrm>
            <a:off x="1281837" y="5916832"/>
            <a:ext cx="3546360" cy="2601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Abb. 17: Layout des </a:t>
            </a:r>
            <a:r>
              <a:rPr lang="de-DE" sz="1100" b="0" i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Sequencers</a:t>
            </a:r>
            <a:r>
              <a:rPr lang="de-DE" sz="11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aus Fusion 360 </a:t>
            </a:r>
            <a:endParaRPr lang="de-DE" sz="1100" b="0" strike="noStrike" spc="-1" dirty="0">
              <a:latin typeface="Arial"/>
            </a:endParaRPr>
          </a:p>
        </p:txBody>
      </p:sp>
      <p:pic>
        <p:nvPicPr>
          <p:cNvPr id="3" name="Grafik 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5D2BC7A-F54A-867A-A27F-D3E849786A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37" y="988712"/>
            <a:ext cx="6535545" cy="489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34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Agenda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250920" y="1628640"/>
            <a:ext cx="8639280" cy="4534560"/>
          </a:xfrm>
          <a:prstGeom prst="rect">
            <a:avLst/>
          </a:prstGeom>
          <a:noFill/>
          <a:ln w="9360">
            <a:noFill/>
          </a:ln>
        </p:spPr>
        <p:txBody>
          <a:bodyPr lIns="0" tIns="45000" rIns="90000" bIns="45000" numCol="1" spcCol="0" anchor="t">
            <a:noAutofit/>
          </a:bodyPr>
          <a:lstStyle/>
          <a:p>
            <a:pPr marL="343080" indent="-343080">
              <a:lnSpc>
                <a:spcPct val="200000"/>
              </a:lnSpc>
              <a:spcBef>
                <a:spcPts val="901"/>
              </a:spcBef>
              <a:buClr>
                <a:srgbClr val="0046A0"/>
              </a:buClr>
              <a:buFont typeface="Monotype Sorts" charset="2"/>
              <a:buAutoNum type="arabicPeriod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Projektvorstellung</a:t>
            </a:r>
            <a:endParaRPr lang="de-DE" sz="1800" b="0" strike="noStrike" spc="-1">
              <a:latin typeface="Arial"/>
            </a:endParaRPr>
          </a:p>
          <a:p>
            <a:pPr marL="343080" indent="-343080">
              <a:lnSpc>
                <a:spcPct val="200000"/>
              </a:lnSpc>
              <a:spcBef>
                <a:spcPts val="901"/>
              </a:spcBef>
              <a:buClr>
                <a:srgbClr val="0046A0"/>
              </a:buClr>
              <a:buFont typeface="Monotype Sorts" charset="2"/>
              <a:buAutoNum type="arabicPeriod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Architektur eines Synthesizer</a:t>
            </a:r>
            <a:endParaRPr lang="de-DE" sz="1800" b="0" strike="noStrike" spc="-1">
              <a:latin typeface="Arial"/>
            </a:endParaRPr>
          </a:p>
          <a:p>
            <a:pPr marL="343080" indent="-343080">
              <a:lnSpc>
                <a:spcPct val="200000"/>
              </a:lnSpc>
              <a:spcBef>
                <a:spcPts val="901"/>
              </a:spcBef>
              <a:buClr>
                <a:srgbClr val="0046A0"/>
              </a:buClr>
              <a:buFont typeface="Monotype Sorts" charset="2"/>
              <a:buAutoNum type="arabicPeriod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Exemplarischer Aufbau</a:t>
            </a:r>
            <a:endParaRPr lang="de-DE" sz="1800" b="0" strike="noStrike" spc="-1">
              <a:latin typeface="Arial"/>
            </a:endParaRPr>
          </a:p>
          <a:p>
            <a:pPr marL="343080" indent="-343080">
              <a:lnSpc>
                <a:spcPct val="200000"/>
              </a:lnSpc>
              <a:spcBef>
                <a:spcPts val="901"/>
              </a:spcBef>
              <a:buClr>
                <a:srgbClr val="0046A0"/>
              </a:buClr>
              <a:buFont typeface="Monotype Sorts" charset="2"/>
              <a:buAutoNum type="arabicPeriod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Low Frequency Oscillator</a:t>
            </a:r>
            <a:endParaRPr lang="de-DE" sz="1800" b="0" strike="noStrike" spc="-1">
              <a:latin typeface="Arial"/>
            </a:endParaRPr>
          </a:p>
          <a:p>
            <a:pPr marL="343080" indent="-343080">
              <a:lnSpc>
                <a:spcPct val="200000"/>
              </a:lnSpc>
              <a:spcBef>
                <a:spcPts val="901"/>
              </a:spcBef>
              <a:buClr>
                <a:srgbClr val="0046A0"/>
              </a:buClr>
              <a:buFont typeface="Monotype Sorts" charset="2"/>
              <a:buAutoNum type="arabicPeriod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Rapid-Prototyping mit Fusion 360</a:t>
            </a:r>
            <a:endParaRPr lang="de-DE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901"/>
              </a:spcBef>
              <a:buNone/>
              <a:tabLst>
                <a:tab pos="0" algn="l"/>
              </a:tabLst>
            </a:pPr>
            <a:endParaRPr lang="de-DE" sz="1800" b="0" strike="noStrike" spc="-1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ftr" idx="8"/>
          </p:nvPr>
        </p:nvSpPr>
        <p:spPr>
          <a:xfrm>
            <a:off x="25200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sldNum" idx="9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8F29564A-8683-4F7F-AC20-073EEAFC7C1C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2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159" name="PlaceHolder 3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1. Projektvorstellung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252000" y="1012680"/>
            <a:ext cx="8637120" cy="5150520"/>
          </a:xfrm>
          <a:prstGeom prst="rect">
            <a:avLst/>
          </a:prstGeom>
          <a:noFill/>
          <a:ln w="9360">
            <a:noFill/>
          </a:ln>
        </p:spPr>
        <p:txBody>
          <a:bodyPr lIns="0" tIns="45000" rIns="90000" bIns="45000" numCol="1" spcCol="0" anchor="t">
            <a:noAutofit/>
          </a:bodyPr>
          <a:lstStyle/>
          <a:p>
            <a:pPr marL="285840" indent="-285840">
              <a:lnSpc>
                <a:spcPct val="100000"/>
              </a:lnSpc>
              <a:spcBef>
                <a:spcPts val="901"/>
              </a:spcBef>
              <a:buClr>
                <a:srgbClr val="0933A0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Titel: Entwicklung eines modularen Synthesizers</a:t>
            </a:r>
            <a:endParaRPr lang="de-DE" sz="18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901"/>
              </a:spcBef>
              <a:buClr>
                <a:srgbClr val="0933A0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Ziel: Erzeugung von Tönen auf elektronischem Wege</a:t>
            </a:r>
            <a:endParaRPr lang="de-DE" sz="18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901"/>
              </a:spcBef>
              <a:buClr>
                <a:srgbClr val="0933A0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Motivation: Erweiterung des Kenntnisstands bezüglich analoger Schaltungstechnik und Leiterplattendesign </a:t>
            </a:r>
            <a:endParaRPr lang="de-DE" sz="1800" b="0" strike="noStrike" spc="-1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ftr" idx="10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sldNum" idx="11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62E11C82-E181-4568-B8CF-3DA5C8C8EC4A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3</a:t>
            </a:fld>
            <a:endParaRPr lang="de-DE" sz="1000" b="0" strike="noStrike" spc="-1">
              <a:latin typeface="Times New Roman"/>
            </a:endParaRPr>
          </a:p>
        </p:txBody>
      </p:sp>
      <p:pic>
        <p:nvPicPr>
          <p:cNvPr id="164" name="Grafik 6"/>
          <p:cNvPicPr/>
          <p:nvPr/>
        </p:nvPicPr>
        <p:blipFill>
          <a:blip r:embed="rId3"/>
          <a:srcRect l="8334" t="31971" r="7331" b="27998"/>
          <a:stretch/>
        </p:blipFill>
        <p:spPr>
          <a:xfrm>
            <a:off x="395640" y="2878200"/>
            <a:ext cx="7921440" cy="2503800"/>
          </a:xfrm>
          <a:prstGeom prst="rect">
            <a:avLst/>
          </a:prstGeom>
          <a:ln w="0">
            <a:noFill/>
          </a:ln>
        </p:spPr>
      </p:pic>
      <p:sp>
        <p:nvSpPr>
          <p:cNvPr id="165" name="Textfeld 7"/>
          <p:cNvSpPr/>
          <p:nvPr/>
        </p:nvSpPr>
        <p:spPr>
          <a:xfrm>
            <a:off x="397800" y="5469480"/>
            <a:ext cx="791892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1.: Beispielfoto eines modularen Synthesizers [1] </a:t>
            </a:r>
            <a:endParaRPr lang="de-DE" sz="1100" b="0" strike="noStrike" spc="-1">
              <a:latin typeface="Arial"/>
            </a:endParaRPr>
          </a:p>
        </p:txBody>
      </p:sp>
      <p:sp>
        <p:nvSpPr>
          <p:cNvPr id="166" name="PlaceHolder 3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2. Architektur eines Synthesizer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ftr" idx="12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13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2BBFE918-815D-4C20-8218-C967343A2F8F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4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170" name="Textfeld 5"/>
          <p:cNvSpPr/>
          <p:nvPr/>
        </p:nvSpPr>
        <p:spPr>
          <a:xfrm>
            <a:off x="74520" y="3354840"/>
            <a:ext cx="1261800" cy="637200"/>
          </a:xfrm>
          <a:prstGeom prst="rect">
            <a:avLst/>
          </a:prstGeom>
          <a:noFill/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Erzeugung verschiedener Klänge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71" name="Textfeld 6"/>
          <p:cNvSpPr/>
          <p:nvPr/>
        </p:nvSpPr>
        <p:spPr>
          <a:xfrm>
            <a:off x="35640" y="1150920"/>
            <a:ext cx="429084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Funktionsstruktur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172" name="Textfeld 7"/>
          <p:cNvSpPr/>
          <p:nvPr/>
        </p:nvSpPr>
        <p:spPr>
          <a:xfrm>
            <a:off x="4316400" y="1150920"/>
            <a:ext cx="46375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Produktstruktur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173" name="Textfeld 10"/>
          <p:cNvSpPr/>
          <p:nvPr/>
        </p:nvSpPr>
        <p:spPr>
          <a:xfrm>
            <a:off x="1614240" y="2155680"/>
            <a:ext cx="1370520" cy="454680"/>
          </a:xfrm>
          <a:prstGeom prst="rect">
            <a:avLst/>
          </a:prstGeom>
          <a:noFill/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Erzeugung von Signalen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74" name="Textfeld 11"/>
          <p:cNvSpPr/>
          <p:nvPr/>
        </p:nvSpPr>
        <p:spPr>
          <a:xfrm>
            <a:off x="3211920" y="3555720"/>
            <a:ext cx="97308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Klangform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75" name="Textfeld 14"/>
          <p:cNvSpPr/>
          <p:nvPr/>
        </p:nvSpPr>
        <p:spPr>
          <a:xfrm>
            <a:off x="3235680" y="5025240"/>
            <a:ext cx="96156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Periodisch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76" name="Textfeld 16"/>
          <p:cNvSpPr/>
          <p:nvPr/>
        </p:nvSpPr>
        <p:spPr>
          <a:xfrm>
            <a:off x="6148800" y="2133000"/>
            <a:ext cx="1605600" cy="454680"/>
          </a:xfrm>
          <a:prstGeom prst="rect">
            <a:avLst/>
          </a:prstGeom>
          <a:noFill/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VCO (Voltage Controlled Oscillator)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77" name="Textfeld 17"/>
          <p:cNvSpPr/>
          <p:nvPr/>
        </p:nvSpPr>
        <p:spPr>
          <a:xfrm>
            <a:off x="6101280" y="4939200"/>
            <a:ext cx="1635480" cy="454680"/>
          </a:xfrm>
          <a:prstGeom prst="rect">
            <a:avLst/>
          </a:prstGeom>
          <a:noFill/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LFO (Low Frequency Oscillator)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78" name="Textfeld 19"/>
          <p:cNvSpPr/>
          <p:nvPr/>
        </p:nvSpPr>
        <p:spPr>
          <a:xfrm>
            <a:off x="6127560" y="4548600"/>
            <a:ext cx="1635480" cy="272160"/>
          </a:xfrm>
          <a:prstGeom prst="rect">
            <a:avLst/>
          </a:prstGeom>
          <a:noFill/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Sequencer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79" name="Textfeld 22"/>
          <p:cNvSpPr/>
          <p:nvPr/>
        </p:nvSpPr>
        <p:spPr>
          <a:xfrm>
            <a:off x="6114600" y="3517200"/>
            <a:ext cx="1635480" cy="454680"/>
          </a:xfrm>
          <a:prstGeom prst="rect">
            <a:avLst/>
          </a:prstGeom>
          <a:noFill/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VCF (Voltage Controlled Filter) 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0" name="Textfeld 24"/>
          <p:cNvSpPr/>
          <p:nvPr/>
        </p:nvSpPr>
        <p:spPr>
          <a:xfrm>
            <a:off x="4411440" y="3407400"/>
            <a:ext cx="153252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Hochpassfilter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1" name="Textfeld 25"/>
          <p:cNvSpPr/>
          <p:nvPr/>
        </p:nvSpPr>
        <p:spPr>
          <a:xfrm>
            <a:off x="4411440" y="3806640"/>
            <a:ext cx="154152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Tiefpassfilter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2" name="Textfeld 30"/>
          <p:cNvSpPr/>
          <p:nvPr/>
        </p:nvSpPr>
        <p:spPr>
          <a:xfrm>
            <a:off x="3235680" y="2421000"/>
            <a:ext cx="96156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Rechteck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3" name="Textfeld 32"/>
          <p:cNvSpPr/>
          <p:nvPr/>
        </p:nvSpPr>
        <p:spPr>
          <a:xfrm>
            <a:off x="3235680" y="2061000"/>
            <a:ext cx="97308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Sägezahn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4" name="Textfeld 35"/>
          <p:cNvSpPr/>
          <p:nvPr/>
        </p:nvSpPr>
        <p:spPr>
          <a:xfrm>
            <a:off x="4420440" y="2421000"/>
            <a:ext cx="153324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Rechteckgenerator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5" name="Textfeld 36"/>
          <p:cNvSpPr/>
          <p:nvPr/>
        </p:nvSpPr>
        <p:spPr>
          <a:xfrm>
            <a:off x="4411440" y="2055600"/>
            <a:ext cx="153252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Sägezahngenerator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6" name="Textfeld 41"/>
          <p:cNvSpPr/>
          <p:nvPr/>
        </p:nvSpPr>
        <p:spPr>
          <a:xfrm>
            <a:off x="1580400" y="3447360"/>
            <a:ext cx="1373040" cy="454680"/>
          </a:xfrm>
          <a:prstGeom prst="rect">
            <a:avLst/>
          </a:prstGeom>
          <a:noFill/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Veränderung von Klangparametern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7" name="Textfeld 42"/>
          <p:cNvSpPr/>
          <p:nvPr/>
        </p:nvSpPr>
        <p:spPr>
          <a:xfrm>
            <a:off x="4420440" y="4152240"/>
            <a:ext cx="154152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Mischer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8" name="Textfeld 43"/>
          <p:cNvSpPr/>
          <p:nvPr/>
        </p:nvSpPr>
        <p:spPr>
          <a:xfrm>
            <a:off x="6127560" y="4148280"/>
            <a:ext cx="1648080" cy="272160"/>
          </a:xfrm>
          <a:prstGeom prst="rect">
            <a:avLst/>
          </a:prstGeom>
          <a:noFill/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Audio Mixer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9" name="Textfeld 44"/>
          <p:cNvSpPr/>
          <p:nvPr/>
        </p:nvSpPr>
        <p:spPr>
          <a:xfrm>
            <a:off x="1625040" y="4696920"/>
            <a:ext cx="1358280" cy="454680"/>
          </a:xfrm>
          <a:prstGeom prst="rect">
            <a:avLst/>
          </a:prstGeom>
          <a:noFill/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Steuerung von Modulen 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90" name="Textfeld 50"/>
          <p:cNvSpPr/>
          <p:nvPr/>
        </p:nvSpPr>
        <p:spPr>
          <a:xfrm>
            <a:off x="4398840" y="5030640"/>
            <a:ext cx="153252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Oszillator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91" name="Textfeld 51"/>
          <p:cNvSpPr/>
          <p:nvPr/>
        </p:nvSpPr>
        <p:spPr>
          <a:xfrm>
            <a:off x="3225240" y="4552560"/>
            <a:ext cx="97056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Sequenziell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92" name="Textfeld 54"/>
          <p:cNvSpPr/>
          <p:nvPr/>
        </p:nvSpPr>
        <p:spPr>
          <a:xfrm>
            <a:off x="4399920" y="4547520"/>
            <a:ext cx="155052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Zähler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93" name="Gerade Verbindung 58"/>
          <p:cNvSpPr/>
          <p:nvPr/>
        </p:nvSpPr>
        <p:spPr>
          <a:xfrm>
            <a:off x="4316040" y="1150920"/>
            <a:ext cx="11880" cy="4951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Gerade Verbindung 68"/>
          <p:cNvSpPr/>
          <p:nvPr/>
        </p:nvSpPr>
        <p:spPr>
          <a:xfrm flipV="1">
            <a:off x="1337760" y="2386080"/>
            <a:ext cx="276480" cy="12916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Gerade Verbindung 70"/>
          <p:cNvSpPr/>
          <p:nvPr/>
        </p:nvSpPr>
        <p:spPr>
          <a:xfrm>
            <a:off x="1337760" y="3677760"/>
            <a:ext cx="24264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Gerade Verbindung 71"/>
          <p:cNvSpPr/>
          <p:nvPr/>
        </p:nvSpPr>
        <p:spPr>
          <a:xfrm>
            <a:off x="1337760" y="3677760"/>
            <a:ext cx="285480" cy="12402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Gerade Verbindung 80"/>
          <p:cNvSpPr/>
          <p:nvPr/>
        </p:nvSpPr>
        <p:spPr>
          <a:xfrm flipV="1">
            <a:off x="2986560" y="2199240"/>
            <a:ext cx="249120" cy="1868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Gerade Verbindung 83"/>
          <p:cNvSpPr/>
          <p:nvPr/>
        </p:nvSpPr>
        <p:spPr>
          <a:xfrm>
            <a:off x="2986560" y="2386080"/>
            <a:ext cx="249120" cy="1731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Gerade Verbindung 89"/>
          <p:cNvSpPr/>
          <p:nvPr/>
        </p:nvSpPr>
        <p:spPr>
          <a:xfrm>
            <a:off x="2955240" y="3677760"/>
            <a:ext cx="266400" cy="28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Gerade Verbindung 95"/>
          <p:cNvSpPr/>
          <p:nvPr/>
        </p:nvSpPr>
        <p:spPr>
          <a:xfrm>
            <a:off x="2993760" y="4908240"/>
            <a:ext cx="241920" cy="2556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Gerade Verbindung 99"/>
          <p:cNvSpPr/>
          <p:nvPr/>
        </p:nvSpPr>
        <p:spPr>
          <a:xfrm flipV="1">
            <a:off x="2993760" y="4690800"/>
            <a:ext cx="230400" cy="2174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Gerade Verbindung 108"/>
          <p:cNvSpPr/>
          <p:nvPr/>
        </p:nvSpPr>
        <p:spPr>
          <a:xfrm>
            <a:off x="5945400" y="2193840"/>
            <a:ext cx="203400" cy="1699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Gerade Verbindung 111"/>
          <p:cNvSpPr/>
          <p:nvPr/>
        </p:nvSpPr>
        <p:spPr>
          <a:xfrm flipV="1">
            <a:off x="5955120" y="2363760"/>
            <a:ext cx="193680" cy="1954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Gerade Verbindung 117"/>
          <p:cNvSpPr/>
          <p:nvPr/>
        </p:nvSpPr>
        <p:spPr>
          <a:xfrm>
            <a:off x="5945400" y="3545280"/>
            <a:ext cx="169200" cy="2019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Gerade Verbindung 120"/>
          <p:cNvSpPr/>
          <p:nvPr/>
        </p:nvSpPr>
        <p:spPr>
          <a:xfrm flipV="1">
            <a:off x="5954400" y="3747240"/>
            <a:ext cx="160200" cy="1972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Gerade Verbindung 123"/>
          <p:cNvSpPr/>
          <p:nvPr/>
        </p:nvSpPr>
        <p:spPr>
          <a:xfrm flipV="1">
            <a:off x="5963400" y="4289400"/>
            <a:ext cx="163800" cy="7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Gerade Verbindung 126"/>
          <p:cNvSpPr/>
          <p:nvPr/>
        </p:nvSpPr>
        <p:spPr>
          <a:xfrm>
            <a:off x="5952240" y="4685400"/>
            <a:ext cx="174960" cy="10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Gerade Verbindung 129"/>
          <p:cNvSpPr/>
          <p:nvPr/>
        </p:nvSpPr>
        <p:spPr>
          <a:xfrm flipV="1">
            <a:off x="5942160" y="5157000"/>
            <a:ext cx="158760" cy="68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Gerade Verbindung 132"/>
          <p:cNvSpPr/>
          <p:nvPr/>
        </p:nvSpPr>
        <p:spPr>
          <a:xfrm>
            <a:off x="4199040" y="5163840"/>
            <a:ext cx="199800" cy="54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Gerade Verbindung 135"/>
          <p:cNvSpPr/>
          <p:nvPr/>
        </p:nvSpPr>
        <p:spPr>
          <a:xfrm flipV="1">
            <a:off x="4199040" y="4686120"/>
            <a:ext cx="200880" cy="46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Gerade Verbindung 141"/>
          <p:cNvSpPr/>
          <p:nvPr/>
        </p:nvSpPr>
        <p:spPr>
          <a:xfrm>
            <a:off x="4204440" y="3713400"/>
            <a:ext cx="194400" cy="2217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Gerade Verbindung 150"/>
          <p:cNvSpPr/>
          <p:nvPr/>
        </p:nvSpPr>
        <p:spPr>
          <a:xfrm>
            <a:off x="4199040" y="2559240"/>
            <a:ext cx="22104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Gerade Verbindung 153"/>
          <p:cNvSpPr/>
          <p:nvPr/>
        </p:nvSpPr>
        <p:spPr>
          <a:xfrm flipV="1">
            <a:off x="4210560" y="2193840"/>
            <a:ext cx="200520" cy="54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Textfeld 299"/>
          <p:cNvSpPr/>
          <p:nvPr/>
        </p:nvSpPr>
        <p:spPr>
          <a:xfrm>
            <a:off x="8036280" y="3889440"/>
            <a:ext cx="993240" cy="272160"/>
          </a:xfrm>
          <a:prstGeom prst="rect">
            <a:avLst/>
          </a:prstGeom>
          <a:noFill/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Synthesizer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15" name="Gerade Verbindung 300"/>
          <p:cNvSpPr/>
          <p:nvPr/>
        </p:nvSpPr>
        <p:spPr>
          <a:xfrm flipH="1" flipV="1">
            <a:off x="7756200" y="2363760"/>
            <a:ext cx="279720" cy="16639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Gerade Verbindung 306"/>
          <p:cNvSpPr/>
          <p:nvPr/>
        </p:nvSpPr>
        <p:spPr>
          <a:xfrm flipH="1" flipV="1">
            <a:off x="7764480" y="3755520"/>
            <a:ext cx="271440" cy="2721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Gerade Verbindung 309"/>
          <p:cNvSpPr/>
          <p:nvPr/>
        </p:nvSpPr>
        <p:spPr>
          <a:xfrm flipH="1">
            <a:off x="7777080" y="4027680"/>
            <a:ext cx="258840" cy="2541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Gerade Verbindung 312"/>
          <p:cNvSpPr/>
          <p:nvPr/>
        </p:nvSpPr>
        <p:spPr>
          <a:xfrm flipH="1">
            <a:off x="7772760" y="4027680"/>
            <a:ext cx="263160" cy="6570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Gerade Verbindung 315"/>
          <p:cNvSpPr/>
          <p:nvPr/>
        </p:nvSpPr>
        <p:spPr>
          <a:xfrm flipH="1">
            <a:off x="7765560" y="4027680"/>
            <a:ext cx="270360" cy="11923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0" name="Gerade Verbindung 352"/>
          <p:cNvSpPr/>
          <p:nvPr/>
        </p:nvSpPr>
        <p:spPr>
          <a:xfrm>
            <a:off x="4204080" y="3737880"/>
            <a:ext cx="202680" cy="5166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Textfeld 134"/>
          <p:cNvSpPr/>
          <p:nvPr/>
        </p:nvSpPr>
        <p:spPr>
          <a:xfrm>
            <a:off x="3221640" y="2882160"/>
            <a:ext cx="97308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Lautstärke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2" name="Textfeld 136"/>
          <p:cNvSpPr/>
          <p:nvPr/>
        </p:nvSpPr>
        <p:spPr>
          <a:xfrm>
            <a:off x="4411440" y="2882160"/>
            <a:ext cx="1530360" cy="272160"/>
          </a:xfrm>
          <a:prstGeom prst="rect">
            <a:avLst/>
          </a:prstGeom>
          <a:solidFill>
            <a:srgbClr val="B3C5CB"/>
          </a:solidFill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Verstärker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3" name="Gerade Verbindung 137"/>
          <p:cNvSpPr/>
          <p:nvPr/>
        </p:nvSpPr>
        <p:spPr>
          <a:xfrm>
            <a:off x="4196520" y="3020400"/>
            <a:ext cx="21456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Textfeld 143"/>
          <p:cNvSpPr/>
          <p:nvPr/>
        </p:nvSpPr>
        <p:spPr>
          <a:xfrm>
            <a:off x="6125760" y="2790000"/>
            <a:ext cx="1611000" cy="454680"/>
          </a:xfrm>
          <a:prstGeom prst="rect">
            <a:avLst/>
          </a:prstGeom>
          <a:noFill/>
          <a:ln w="0">
            <a:solidFill>
              <a:srgbClr val="0046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VCA (Voltage Controlled Amplifier)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5" name="Gerade Verbindung 145"/>
          <p:cNvSpPr/>
          <p:nvPr/>
        </p:nvSpPr>
        <p:spPr>
          <a:xfrm>
            <a:off x="5943240" y="3020400"/>
            <a:ext cx="18216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Gerade Verbindung 164"/>
          <p:cNvSpPr/>
          <p:nvPr/>
        </p:nvSpPr>
        <p:spPr>
          <a:xfrm flipH="1" flipV="1">
            <a:off x="7738200" y="3020760"/>
            <a:ext cx="297720" cy="10069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Gerade Verbindung 180"/>
          <p:cNvSpPr/>
          <p:nvPr/>
        </p:nvSpPr>
        <p:spPr>
          <a:xfrm flipV="1">
            <a:off x="2955240" y="3020400"/>
            <a:ext cx="266400" cy="657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Gerade Verbindung 287"/>
          <p:cNvSpPr/>
          <p:nvPr/>
        </p:nvSpPr>
        <p:spPr>
          <a:xfrm flipV="1">
            <a:off x="4204440" y="3535560"/>
            <a:ext cx="214560" cy="171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PlaceHolder 3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3. Exemplarischer Aufbau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ftr" idx="14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15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64264986-FE41-4667-9FD5-288716535C29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5</a:t>
            </a:fld>
            <a:endParaRPr lang="de-DE" sz="1000" b="0" strike="noStrike" spc="-1">
              <a:latin typeface="Times New Roman"/>
            </a:endParaRPr>
          </a:p>
        </p:txBody>
      </p:sp>
      <p:grpSp>
        <p:nvGrpSpPr>
          <p:cNvPr id="233" name="Gruppieren 12"/>
          <p:cNvGrpSpPr/>
          <p:nvPr/>
        </p:nvGrpSpPr>
        <p:grpSpPr>
          <a:xfrm>
            <a:off x="519120" y="2876040"/>
            <a:ext cx="1157400" cy="623520"/>
            <a:chOff x="519120" y="2876040"/>
            <a:chExt cx="1157400" cy="623520"/>
          </a:xfrm>
        </p:grpSpPr>
        <p:sp>
          <p:nvSpPr>
            <p:cNvPr id="234" name="Textfeld 5"/>
            <p:cNvSpPr/>
            <p:nvPr/>
          </p:nvSpPr>
          <p:spPr>
            <a:xfrm>
              <a:off x="519120" y="2876040"/>
              <a:ext cx="1157040" cy="62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2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de-DE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Sequencer</a:t>
              </a:r>
              <a:endParaRPr lang="de-DE" sz="1600" b="0" strike="noStrike" spc="-1">
                <a:latin typeface="Arial"/>
              </a:endParaRPr>
            </a:p>
          </p:txBody>
        </p:sp>
        <p:sp>
          <p:nvSpPr>
            <p:cNvPr id="235" name="Rechteck 9"/>
            <p:cNvSpPr/>
            <p:nvPr/>
          </p:nvSpPr>
          <p:spPr>
            <a:xfrm>
              <a:off x="530280" y="2876040"/>
              <a:ext cx="1146240" cy="623520"/>
            </a:xfrm>
            <a:prstGeom prst="rect">
              <a:avLst/>
            </a:prstGeom>
            <a:noFill/>
            <a:ln>
              <a:solidFill>
                <a:srgbClr val="0046A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</p:grpSp>
      <p:sp>
        <p:nvSpPr>
          <p:cNvPr id="236" name="PlaceHolder 3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  <p:grpSp>
        <p:nvGrpSpPr>
          <p:cNvPr id="237" name="Gruppieren 14"/>
          <p:cNvGrpSpPr/>
          <p:nvPr/>
        </p:nvGrpSpPr>
        <p:grpSpPr>
          <a:xfrm>
            <a:off x="2093040" y="2876040"/>
            <a:ext cx="1157400" cy="623520"/>
            <a:chOff x="2093040" y="2876040"/>
            <a:chExt cx="1157400" cy="623520"/>
          </a:xfrm>
        </p:grpSpPr>
        <p:sp>
          <p:nvSpPr>
            <p:cNvPr id="238" name="Textfeld 5"/>
            <p:cNvSpPr/>
            <p:nvPr/>
          </p:nvSpPr>
          <p:spPr>
            <a:xfrm>
              <a:off x="2093040" y="2876040"/>
              <a:ext cx="1157040" cy="62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2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de-DE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VCO</a:t>
              </a:r>
              <a:endParaRPr lang="de-DE" sz="1600" b="0" strike="noStrike" spc="-1">
                <a:latin typeface="Arial"/>
              </a:endParaRPr>
            </a:p>
          </p:txBody>
        </p:sp>
        <p:sp>
          <p:nvSpPr>
            <p:cNvPr id="239" name="Rechteck 16"/>
            <p:cNvSpPr/>
            <p:nvPr/>
          </p:nvSpPr>
          <p:spPr>
            <a:xfrm>
              <a:off x="2104200" y="2876040"/>
              <a:ext cx="1146240" cy="623520"/>
            </a:xfrm>
            <a:prstGeom prst="rect">
              <a:avLst/>
            </a:prstGeom>
            <a:noFill/>
            <a:ln>
              <a:solidFill>
                <a:srgbClr val="0046A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</p:grpSp>
      <p:grpSp>
        <p:nvGrpSpPr>
          <p:cNvPr id="240" name="Gruppieren 17"/>
          <p:cNvGrpSpPr/>
          <p:nvPr/>
        </p:nvGrpSpPr>
        <p:grpSpPr>
          <a:xfrm>
            <a:off x="3666600" y="2876040"/>
            <a:ext cx="1157400" cy="623520"/>
            <a:chOff x="3666600" y="2876040"/>
            <a:chExt cx="1157400" cy="623520"/>
          </a:xfrm>
        </p:grpSpPr>
        <p:sp>
          <p:nvSpPr>
            <p:cNvPr id="241" name="Textfeld 5"/>
            <p:cNvSpPr/>
            <p:nvPr/>
          </p:nvSpPr>
          <p:spPr>
            <a:xfrm>
              <a:off x="3666600" y="2876040"/>
              <a:ext cx="1157040" cy="62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2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de-DE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VCF</a:t>
              </a:r>
              <a:endParaRPr lang="de-DE" sz="1600" b="0" strike="noStrike" spc="-1">
                <a:latin typeface="Arial"/>
              </a:endParaRPr>
            </a:p>
          </p:txBody>
        </p:sp>
        <p:sp>
          <p:nvSpPr>
            <p:cNvPr id="242" name="Rechteck 19"/>
            <p:cNvSpPr/>
            <p:nvPr/>
          </p:nvSpPr>
          <p:spPr>
            <a:xfrm>
              <a:off x="3677760" y="2876040"/>
              <a:ext cx="1146240" cy="623520"/>
            </a:xfrm>
            <a:prstGeom prst="rect">
              <a:avLst/>
            </a:prstGeom>
            <a:noFill/>
            <a:ln>
              <a:solidFill>
                <a:srgbClr val="0046A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</p:grpSp>
      <p:grpSp>
        <p:nvGrpSpPr>
          <p:cNvPr id="243" name="Gruppieren 20"/>
          <p:cNvGrpSpPr/>
          <p:nvPr/>
        </p:nvGrpSpPr>
        <p:grpSpPr>
          <a:xfrm>
            <a:off x="5206320" y="2876040"/>
            <a:ext cx="1157400" cy="623520"/>
            <a:chOff x="5206320" y="2876040"/>
            <a:chExt cx="1157400" cy="623520"/>
          </a:xfrm>
        </p:grpSpPr>
        <p:sp>
          <p:nvSpPr>
            <p:cNvPr id="244" name="Textfeld 5"/>
            <p:cNvSpPr/>
            <p:nvPr/>
          </p:nvSpPr>
          <p:spPr>
            <a:xfrm>
              <a:off x="5206320" y="2876040"/>
              <a:ext cx="1157040" cy="62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2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de-DE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VCA</a:t>
              </a:r>
              <a:endParaRPr lang="de-DE" sz="1600" b="0" strike="noStrike" spc="-1">
                <a:latin typeface="Arial"/>
              </a:endParaRPr>
            </a:p>
          </p:txBody>
        </p:sp>
        <p:sp>
          <p:nvSpPr>
            <p:cNvPr id="245" name="Rechteck 22"/>
            <p:cNvSpPr/>
            <p:nvPr/>
          </p:nvSpPr>
          <p:spPr>
            <a:xfrm>
              <a:off x="5217480" y="2876040"/>
              <a:ext cx="1146240" cy="623520"/>
            </a:xfrm>
            <a:prstGeom prst="rect">
              <a:avLst/>
            </a:prstGeom>
            <a:noFill/>
            <a:ln>
              <a:solidFill>
                <a:srgbClr val="0046A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</p:grpSp>
      <p:grpSp>
        <p:nvGrpSpPr>
          <p:cNvPr id="246" name="Gruppieren 24"/>
          <p:cNvGrpSpPr/>
          <p:nvPr/>
        </p:nvGrpSpPr>
        <p:grpSpPr>
          <a:xfrm>
            <a:off x="6777360" y="2876040"/>
            <a:ext cx="1759680" cy="623520"/>
            <a:chOff x="6777360" y="2876040"/>
            <a:chExt cx="1759680" cy="623520"/>
          </a:xfrm>
        </p:grpSpPr>
        <p:sp>
          <p:nvSpPr>
            <p:cNvPr id="247" name="Textfeld 5"/>
            <p:cNvSpPr/>
            <p:nvPr/>
          </p:nvSpPr>
          <p:spPr>
            <a:xfrm>
              <a:off x="6777360" y="2876040"/>
              <a:ext cx="1745640" cy="62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2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de-DE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Lautsprecher</a:t>
              </a:r>
              <a:endParaRPr lang="de-DE" sz="1600" b="0" strike="noStrike" spc="-1">
                <a:latin typeface="Arial"/>
              </a:endParaRPr>
            </a:p>
          </p:txBody>
        </p:sp>
        <p:sp>
          <p:nvSpPr>
            <p:cNvPr id="248" name="Rechteck 26"/>
            <p:cNvSpPr/>
            <p:nvPr/>
          </p:nvSpPr>
          <p:spPr>
            <a:xfrm>
              <a:off x="6791400" y="2876040"/>
              <a:ext cx="1745640" cy="623520"/>
            </a:xfrm>
            <a:prstGeom prst="rect">
              <a:avLst/>
            </a:prstGeom>
            <a:noFill/>
            <a:ln>
              <a:solidFill>
                <a:srgbClr val="0046A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</p:grpSp>
      <p:grpSp>
        <p:nvGrpSpPr>
          <p:cNvPr id="249" name="Gruppieren 27"/>
          <p:cNvGrpSpPr/>
          <p:nvPr/>
        </p:nvGrpSpPr>
        <p:grpSpPr>
          <a:xfrm>
            <a:off x="4419720" y="4247280"/>
            <a:ext cx="1157400" cy="623520"/>
            <a:chOff x="4419720" y="4247280"/>
            <a:chExt cx="1157400" cy="623520"/>
          </a:xfrm>
        </p:grpSpPr>
        <p:sp>
          <p:nvSpPr>
            <p:cNvPr id="250" name="Textfeld 5"/>
            <p:cNvSpPr/>
            <p:nvPr/>
          </p:nvSpPr>
          <p:spPr>
            <a:xfrm>
              <a:off x="4419720" y="4247280"/>
              <a:ext cx="1157040" cy="62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2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de-DE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LFO</a:t>
              </a:r>
              <a:endParaRPr lang="de-DE" sz="1600" b="0" strike="noStrike" spc="-1">
                <a:latin typeface="Arial"/>
              </a:endParaRPr>
            </a:p>
          </p:txBody>
        </p:sp>
        <p:sp>
          <p:nvSpPr>
            <p:cNvPr id="251" name="Rechteck 29"/>
            <p:cNvSpPr/>
            <p:nvPr/>
          </p:nvSpPr>
          <p:spPr>
            <a:xfrm>
              <a:off x="4430880" y="4247280"/>
              <a:ext cx="1146240" cy="623520"/>
            </a:xfrm>
            <a:prstGeom prst="rect">
              <a:avLst/>
            </a:prstGeom>
            <a:noFill/>
            <a:ln>
              <a:solidFill>
                <a:srgbClr val="0046A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</p:grpSp>
      <p:sp>
        <p:nvSpPr>
          <p:cNvPr id="252" name="Gerade Verbindung mit Pfeil 37"/>
          <p:cNvSpPr/>
          <p:nvPr/>
        </p:nvSpPr>
        <p:spPr>
          <a:xfrm flipV="1">
            <a:off x="1677960" y="3185280"/>
            <a:ext cx="42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46A1"/>
            </a:solidFill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53" name="Gerade Verbindung mit Pfeil 40"/>
          <p:cNvSpPr/>
          <p:nvPr/>
        </p:nvSpPr>
        <p:spPr>
          <a:xfrm flipV="1">
            <a:off x="3267360" y="3202920"/>
            <a:ext cx="42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46A1"/>
            </a:solidFill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54" name="Gerade Verbindung mit Pfeil 41"/>
          <p:cNvSpPr/>
          <p:nvPr/>
        </p:nvSpPr>
        <p:spPr>
          <a:xfrm flipV="1">
            <a:off x="4818600" y="3202920"/>
            <a:ext cx="42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46A1"/>
            </a:solidFill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55" name="Gerade Verbindung mit Pfeil 42"/>
          <p:cNvSpPr/>
          <p:nvPr/>
        </p:nvSpPr>
        <p:spPr>
          <a:xfrm flipV="1">
            <a:off x="6351480" y="3185280"/>
            <a:ext cx="42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46A1"/>
            </a:solidFill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pic>
        <p:nvPicPr>
          <p:cNvPr id="256" name="Grafik 11" descr="Notenschrift mit einfarbiger Füllung"/>
          <p:cNvPicPr/>
          <p:nvPr/>
        </p:nvPicPr>
        <p:blipFill>
          <a:blip r:embed="rId3"/>
          <a:stretch/>
        </p:blipFill>
        <p:spPr>
          <a:xfrm>
            <a:off x="6960240" y="1826280"/>
            <a:ext cx="1297440" cy="1360800"/>
          </a:xfrm>
          <a:prstGeom prst="rect">
            <a:avLst/>
          </a:prstGeom>
          <a:ln w="0">
            <a:noFill/>
          </a:ln>
        </p:spPr>
      </p:pic>
      <p:grpSp>
        <p:nvGrpSpPr>
          <p:cNvPr id="257" name="Gruppieren 130"/>
          <p:cNvGrpSpPr/>
          <p:nvPr/>
        </p:nvGrpSpPr>
        <p:grpSpPr>
          <a:xfrm>
            <a:off x="4251600" y="3499200"/>
            <a:ext cx="1540080" cy="747720"/>
            <a:chOff x="4251600" y="3499200"/>
            <a:chExt cx="1540080" cy="747720"/>
          </a:xfrm>
        </p:grpSpPr>
        <p:sp>
          <p:nvSpPr>
            <p:cNvPr id="258" name="Gerade Verbindung mit Pfeil 31"/>
            <p:cNvSpPr/>
            <p:nvPr/>
          </p:nvSpPr>
          <p:spPr>
            <a:xfrm flipV="1">
              <a:off x="4251600" y="3499200"/>
              <a:ext cx="360" cy="383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46A1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59" name="Gerade Verbindung mit Pfeil 32"/>
            <p:cNvSpPr/>
            <p:nvPr/>
          </p:nvSpPr>
          <p:spPr>
            <a:xfrm flipV="1">
              <a:off x="5791320" y="3499200"/>
              <a:ext cx="360" cy="383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46A1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60" name="Gerade Verbindung 46"/>
            <p:cNvSpPr/>
            <p:nvPr/>
          </p:nvSpPr>
          <p:spPr>
            <a:xfrm>
              <a:off x="4251600" y="3885120"/>
              <a:ext cx="1539720" cy="360"/>
            </a:xfrm>
            <a:prstGeom prst="line">
              <a:avLst/>
            </a:prstGeom>
            <a:ln>
              <a:solidFill>
                <a:srgbClr val="0046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1" name="Gerade Verbindung 47"/>
            <p:cNvSpPr/>
            <p:nvPr/>
          </p:nvSpPr>
          <p:spPr>
            <a:xfrm>
              <a:off x="5004360" y="3885120"/>
              <a:ext cx="360" cy="361800"/>
            </a:xfrm>
            <a:prstGeom prst="line">
              <a:avLst/>
            </a:prstGeom>
            <a:ln>
              <a:solidFill>
                <a:srgbClr val="0046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62" name="Gruppieren 129"/>
          <p:cNvGrpSpPr/>
          <p:nvPr/>
        </p:nvGrpSpPr>
        <p:grpSpPr>
          <a:xfrm>
            <a:off x="2672280" y="3504600"/>
            <a:ext cx="1747080" cy="1055160"/>
            <a:chOff x="2672280" y="3504600"/>
            <a:chExt cx="1747080" cy="1055160"/>
          </a:xfrm>
        </p:grpSpPr>
        <p:sp>
          <p:nvSpPr>
            <p:cNvPr id="263" name="Gerade Verbindung mit Pfeil 61"/>
            <p:cNvSpPr/>
            <p:nvPr/>
          </p:nvSpPr>
          <p:spPr>
            <a:xfrm flipV="1">
              <a:off x="2676960" y="3504240"/>
              <a:ext cx="360" cy="1052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46A1"/>
              </a:solidFill>
              <a:prstDash val="dash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64" name="Gerade Verbindung 62"/>
            <p:cNvSpPr/>
            <p:nvPr/>
          </p:nvSpPr>
          <p:spPr>
            <a:xfrm>
              <a:off x="2672280" y="4559400"/>
              <a:ext cx="1747080" cy="360"/>
            </a:xfrm>
            <a:prstGeom prst="line">
              <a:avLst/>
            </a:prstGeom>
            <a:ln>
              <a:solidFill>
                <a:srgbClr val="0046A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4.1  Low Frequency Oszillator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ftr" idx="16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sldNum" idx="17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741A995A-14A9-4BD6-90E6-FE58F2AA60AE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6</a:t>
            </a:fld>
            <a:endParaRPr lang="de-DE" sz="1000" b="0" strike="noStrike" spc="-1">
              <a:latin typeface="Times New Roman"/>
            </a:endParaRPr>
          </a:p>
        </p:txBody>
      </p:sp>
      <p:pic>
        <p:nvPicPr>
          <p:cNvPr id="268" name="Grafik 242"/>
          <p:cNvPicPr/>
          <p:nvPr/>
        </p:nvPicPr>
        <p:blipFill>
          <a:blip r:embed="rId2"/>
          <a:stretch/>
        </p:blipFill>
        <p:spPr>
          <a:xfrm>
            <a:off x="1117440" y="914400"/>
            <a:ext cx="6947280" cy="4768200"/>
          </a:xfrm>
          <a:prstGeom prst="rect">
            <a:avLst/>
          </a:prstGeom>
          <a:ln w="0">
            <a:noFill/>
          </a:ln>
        </p:spPr>
      </p:pic>
      <p:sp>
        <p:nvSpPr>
          <p:cNvPr id="269" name="PlaceHolder 3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  <p:sp>
        <p:nvSpPr>
          <p:cNvPr id="270" name="Textfeld 2"/>
          <p:cNvSpPr/>
          <p:nvPr/>
        </p:nvSpPr>
        <p:spPr>
          <a:xfrm>
            <a:off x="1189800" y="5656680"/>
            <a:ext cx="548532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2.: Schaltplan des LFO aus Fusion 360   </a:t>
            </a:r>
            <a:endParaRPr lang="de-DE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4.1  Low Frequency Oscillator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ftr" idx="18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sldNum" idx="19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5652533D-5ED8-4506-B3EA-6F5D28B31382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7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274" name="PlaceHolder 3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  <p:pic>
        <p:nvPicPr>
          <p:cNvPr id="275" name="Grafik 275"/>
          <p:cNvPicPr/>
          <p:nvPr/>
        </p:nvPicPr>
        <p:blipFill>
          <a:blip r:embed="rId2"/>
          <a:srcRect l="9353" t="6890" r="13429" b="11478"/>
          <a:stretch/>
        </p:blipFill>
        <p:spPr>
          <a:xfrm>
            <a:off x="685800" y="1942920"/>
            <a:ext cx="3770640" cy="3085200"/>
          </a:xfrm>
          <a:prstGeom prst="rect">
            <a:avLst/>
          </a:prstGeom>
          <a:ln w="0">
            <a:noFill/>
          </a:ln>
        </p:spPr>
      </p:pic>
      <p:pic>
        <p:nvPicPr>
          <p:cNvPr id="276" name="Grafik 276"/>
          <p:cNvPicPr/>
          <p:nvPr/>
        </p:nvPicPr>
        <p:blipFill>
          <a:blip r:embed="rId3"/>
          <a:srcRect l="1411" r="6860" b="6696"/>
          <a:stretch/>
        </p:blipFill>
        <p:spPr>
          <a:xfrm>
            <a:off x="4686120" y="1929960"/>
            <a:ext cx="3885480" cy="3059640"/>
          </a:xfrm>
          <a:prstGeom prst="rect">
            <a:avLst/>
          </a:prstGeom>
          <a:ln w="0">
            <a:noFill/>
          </a:ln>
        </p:spPr>
      </p:pic>
      <p:sp>
        <p:nvSpPr>
          <p:cNvPr id="277" name="Textfeld 4"/>
          <p:cNvSpPr/>
          <p:nvPr/>
        </p:nvSpPr>
        <p:spPr>
          <a:xfrm>
            <a:off x="686160" y="5097600"/>
            <a:ext cx="319932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3: Layout des LFO in Fusion 360  </a:t>
            </a:r>
            <a:endParaRPr lang="de-DE" sz="1100" b="0" strike="noStrike" spc="-1">
              <a:latin typeface="Arial"/>
            </a:endParaRPr>
          </a:p>
        </p:txBody>
      </p:sp>
      <p:sp>
        <p:nvSpPr>
          <p:cNvPr id="278" name="Textfeld 8"/>
          <p:cNvSpPr/>
          <p:nvPr/>
        </p:nvSpPr>
        <p:spPr>
          <a:xfrm>
            <a:off x="4686480" y="5074920"/>
            <a:ext cx="319932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4: Rendering der LFO-Platine (AISLER)   </a:t>
            </a:r>
            <a:endParaRPr lang="de-DE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3.1  Rapid-Prototyping mit Fusion360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ftr" idx="20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sldNum" idx="21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F097A481-75BA-4BC6-941E-F0F9387420BE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8</a:t>
            </a:fld>
            <a:endParaRPr lang="de-DE" sz="1000" b="0" strike="noStrike" spc="-1">
              <a:latin typeface="Times New Roman"/>
            </a:endParaRPr>
          </a:p>
        </p:txBody>
      </p:sp>
      <p:pic>
        <p:nvPicPr>
          <p:cNvPr id="282" name="Grafik 257"/>
          <p:cNvPicPr/>
          <p:nvPr/>
        </p:nvPicPr>
        <p:blipFill>
          <a:blip r:embed="rId2"/>
          <a:srcRect t="4937" b="47526"/>
          <a:stretch/>
        </p:blipFill>
        <p:spPr>
          <a:xfrm>
            <a:off x="253800" y="908280"/>
            <a:ext cx="4454280" cy="912600"/>
          </a:xfrm>
          <a:prstGeom prst="rect">
            <a:avLst/>
          </a:prstGeom>
          <a:ln w="0">
            <a:noFill/>
          </a:ln>
        </p:spPr>
      </p:pic>
      <p:pic>
        <p:nvPicPr>
          <p:cNvPr id="283" name="Grafik 258"/>
          <p:cNvPicPr/>
          <p:nvPr/>
        </p:nvPicPr>
        <p:blipFill>
          <a:blip r:embed="rId3"/>
          <a:srcRect l="702"/>
          <a:stretch/>
        </p:blipFill>
        <p:spPr>
          <a:xfrm>
            <a:off x="5120280" y="2217240"/>
            <a:ext cx="3611160" cy="2604960"/>
          </a:xfrm>
          <a:prstGeom prst="rect">
            <a:avLst/>
          </a:prstGeom>
          <a:ln w="0">
            <a:noFill/>
          </a:ln>
        </p:spPr>
      </p:pic>
      <p:sp>
        <p:nvSpPr>
          <p:cNvPr id="284" name="PlaceHolder 3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  <p:pic>
        <p:nvPicPr>
          <p:cNvPr id="285" name="Grafik 285"/>
          <p:cNvPicPr/>
          <p:nvPr/>
        </p:nvPicPr>
        <p:blipFill>
          <a:blip r:embed="rId4"/>
          <a:srcRect b="31496"/>
          <a:stretch/>
        </p:blipFill>
        <p:spPr>
          <a:xfrm>
            <a:off x="464400" y="2822760"/>
            <a:ext cx="2326320" cy="2833200"/>
          </a:xfrm>
          <a:prstGeom prst="rect">
            <a:avLst/>
          </a:prstGeom>
          <a:ln w="0">
            <a:noFill/>
          </a:ln>
        </p:spPr>
      </p:pic>
      <p:sp>
        <p:nvSpPr>
          <p:cNvPr id="286" name="Freihandform 286"/>
          <p:cNvSpPr/>
          <p:nvPr/>
        </p:nvSpPr>
        <p:spPr>
          <a:xfrm rot="16200000" flipH="1">
            <a:off x="4988520" y="1033200"/>
            <a:ext cx="910080" cy="114192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Freihandform 287"/>
          <p:cNvSpPr/>
          <p:nvPr/>
        </p:nvSpPr>
        <p:spPr>
          <a:xfrm>
            <a:off x="2935800" y="3863160"/>
            <a:ext cx="2056320" cy="63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8" name="Textfeld 9"/>
          <p:cNvSpPr/>
          <p:nvPr/>
        </p:nvSpPr>
        <p:spPr>
          <a:xfrm>
            <a:off x="228600" y="1796760"/>
            <a:ext cx="319932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5: Export der Gerber-Datei in Fusion 360</a:t>
            </a:r>
            <a:endParaRPr lang="de-DE" sz="1100" b="0" strike="noStrike" spc="-1">
              <a:latin typeface="Arial"/>
            </a:endParaRPr>
          </a:p>
        </p:txBody>
      </p:sp>
      <p:sp>
        <p:nvSpPr>
          <p:cNvPr id="289" name="Textfeld 12"/>
          <p:cNvSpPr/>
          <p:nvPr/>
        </p:nvSpPr>
        <p:spPr>
          <a:xfrm>
            <a:off x="5107680" y="4829760"/>
            <a:ext cx="3199320" cy="424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6: Import der Gerber-Datei in Bantam Tools   </a:t>
            </a:r>
            <a:endParaRPr lang="de-DE" sz="1100" b="0" strike="noStrike" spc="-1">
              <a:latin typeface="Arial"/>
            </a:endParaRPr>
          </a:p>
        </p:txBody>
      </p:sp>
      <p:sp>
        <p:nvSpPr>
          <p:cNvPr id="290" name="Textfeld 13"/>
          <p:cNvSpPr/>
          <p:nvPr/>
        </p:nvSpPr>
        <p:spPr>
          <a:xfrm>
            <a:off x="421560" y="5643000"/>
            <a:ext cx="319932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7: Fertige Prototypen-Platine   </a:t>
            </a:r>
            <a:endParaRPr lang="de-DE" sz="1100" b="0" strike="noStrike" spc="-1">
              <a:latin typeface="Arial"/>
            </a:endParaRPr>
          </a:p>
        </p:txBody>
      </p:sp>
      <p:sp>
        <p:nvSpPr>
          <p:cNvPr id="291" name="Textfeld 3"/>
          <p:cNvSpPr/>
          <p:nvPr/>
        </p:nvSpPr>
        <p:spPr>
          <a:xfrm>
            <a:off x="7469280" y="5980680"/>
            <a:ext cx="3199320" cy="424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Abb. 6: Import der Gerber-Datei in Bantam Tools   </a:t>
            </a:r>
            <a:endParaRPr lang="de-DE" sz="1100" b="0" strike="noStrike" spc="-1">
              <a:latin typeface="Arial"/>
            </a:endParaRPr>
          </a:p>
        </p:txBody>
      </p:sp>
      <p:sp>
        <p:nvSpPr>
          <p:cNvPr id="292" name="Oval 292"/>
          <p:cNvSpPr/>
          <p:nvPr/>
        </p:nvSpPr>
        <p:spPr>
          <a:xfrm>
            <a:off x="2400120" y="1198440"/>
            <a:ext cx="1142280" cy="273600"/>
          </a:xfrm>
          <a:prstGeom prst="ellipse">
            <a:avLst/>
          </a:prstGeom>
          <a:noFill/>
          <a:ln w="19080">
            <a:solidFill>
              <a:srgbClr val="FF0000">
                <a:alpha val="80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3" name="Freihandform 294"/>
          <p:cNvSpPr/>
          <p:nvPr/>
        </p:nvSpPr>
        <p:spPr>
          <a:xfrm rot="4073400">
            <a:off x="3027240" y="1806840"/>
            <a:ext cx="938520" cy="28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Freihandform: Form 293"/>
          <p:cNvSpPr/>
          <p:nvPr/>
        </p:nvSpPr>
        <p:spPr>
          <a:xfrm>
            <a:off x="3105000" y="2262600"/>
            <a:ext cx="1371240" cy="822600"/>
          </a:xfrm>
          <a:custGeom>
            <a:avLst/>
            <a:gdLst/>
            <a:ahLst/>
            <a:cxnLst/>
            <a:rect l="l" t="t" r="r" b="b"/>
            <a:pathLst>
              <a:path w="3599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32394" y="21600"/>
                </a:lnTo>
                <a:arcTo wR="10794" hR="3600" stAng="5400000" swAng="5400000"/>
                <a:lnTo>
                  <a:pt x="21600" y="3600"/>
                </a:lnTo>
                <a:arcTo wR="10794" hR="3600" stAng="10800000" swAng="5400000"/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Gerber</a:t>
            </a:r>
            <a:endParaRPr lang="de-DE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-Export</a:t>
            </a: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250920" y="188640"/>
            <a:ext cx="8638200" cy="5727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46A0"/>
                </a:solidFill>
                <a:latin typeface="Arial"/>
                <a:ea typeface="DejaVu Sans"/>
              </a:rPr>
              <a:t>3.1  Rapid-Prototyping mit Fusion360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ftr" idx="22"/>
          </p:nvPr>
        </p:nvSpPr>
        <p:spPr>
          <a:xfrm>
            <a:off x="252000" y="6381720"/>
            <a:ext cx="7176960" cy="35856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Technische Hochschule Nürnberg Georg Simon Ohm</a:t>
            </a:r>
            <a:endParaRPr lang="de-DE" sz="1000" b="0" strike="noStrike" spc="-1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46A0"/>
                </a:solidFill>
                <a:latin typeface="Arial"/>
                <a:ea typeface="DejaVu Sans"/>
              </a:rPr>
              <a:t>www.th-nuernberg.de</a:t>
            </a:r>
            <a:endParaRPr lang="de-DE" sz="1000" b="0" strike="noStrike" spc="-1">
              <a:latin typeface="Times New Roman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23"/>
          </p:nvPr>
        </p:nvSpPr>
        <p:spPr>
          <a:xfrm>
            <a:off x="8174160" y="6381720"/>
            <a:ext cx="717480" cy="1774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Seite </a:t>
            </a:r>
            <a:fld id="{3C924F5F-E658-44E7-A1ED-8325D2B71BDD}" type="slidenum"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9</a:t>
            </a:fld>
            <a:endParaRPr lang="de-DE" sz="1000" b="0" strike="noStrike" spc="-1">
              <a:latin typeface="Times New Roman"/>
            </a:endParaRPr>
          </a:p>
        </p:txBody>
      </p:sp>
      <p:sp>
        <p:nvSpPr>
          <p:cNvPr id="298" name="PlaceHolder 3"/>
          <p:cNvSpPr/>
          <p:nvPr/>
        </p:nvSpPr>
        <p:spPr>
          <a:xfrm>
            <a:off x="3534120" y="6381720"/>
            <a:ext cx="3218760" cy="358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Vortrag LPDES – Viktor Dilman, Christoph Kirschner</a:t>
            </a:r>
            <a:endParaRPr lang="de-DE" sz="1000" b="0" strike="noStrike" spc="-1">
              <a:latin typeface="Arial"/>
            </a:endParaRPr>
          </a:p>
        </p:txBody>
      </p:sp>
      <p:pic>
        <p:nvPicPr>
          <p:cNvPr id="299" name="Grafik 29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640" y="1074240"/>
            <a:ext cx="8696880" cy="4892040"/>
          </a:xfrm>
          <a:prstGeom prst="rect">
            <a:avLst/>
          </a:prstGeom>
          <a:ln w="0">
            <a:noFill/>
          </a:ln>
        </p:spPr>
      </p:pic>
      <p:sp>
        <p:nvSpPr>
          <p:cNvPr id="300" name="Textfeld 1"/>
          <p:cNvSpPr/>
          <p:nvPr/>
        </p:nvSpPr>
        <p:spPr>
          <a:xfrm>
            <a:off x="229680" y="5930280"/>
            <a:ext cx="457092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1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Video 1: Vorführung Bantam Tools [3]   </a:t>
            </a:r>
            <a:endParaRPr lang="de-DE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46A0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46A0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46A0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46A0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Folien_deutsch</Template>
  <TotalTime>0</TotalTime>
  <Words>860</Words>
  <Application>Microsoft Macintosh PowerPoint</Application>
  <PresentationFormat>Bildschirmpräsentation (4:3)</PresentationFormat>
  <Paragraphs>176</Paragraphs>
  <Slides>19</Slides>
  <Notes>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19</vt:i4>
      </vt:variant>
    </vt:vector>
  </HeadingPairs>
  <TitlesOfParts>
    <vt:vector size="28" baseType="lpstr">
      <vt:lpstr>Arial</vt:lpstr>
      <vt:lpstr>ArialMT</vt:lpstr>
      <vt:lpstr>Monotype Sorts</vt:lpstr>
      <vt:lpstr>Symbol</vt:lpstr>
      <vt:lpstr>Times New Roman</vt:lpstr>
      <vt:lpstr>Wingdings</vt:lpstr>
      <vt:lpstr>Office Theme</vt:lpstr>
      <vt:lpstr>Office Theme</vt:lpstr>
      <vt:lpstr>Office Theme</vt:lpstr>
      <vt:lpstr>Die Leiterplatte als Musikinstrument</vt:lpstr>
      <vt:lpstr>Agenda</vt:lpstr>
      <vt:lpstr>1. Projektvorstellung</vt:lpstr>
      <vt:lpstr>2. Architektur eines Synthesizer</vt:lpstr>
      <vt:lpstr>3. Exemplarischer Aufbau</vt:lpstr>
      <vt:lpstr>4.1  Low Frequency Oszillator</vt:lpstr>
      <vt:lpstr>4.1  Low Frequency Oscillator</vt:lpstr>
      <vt:lpstr>3.1  Rapid-Prototyping mit Fusion360</vt:lpstr>
      <vt:lpstr>3.1  Rapid-Prototyping mit Fusion360</vt:lpstr>
      <vt:lpstr>3.1  Rapid-Prototyping mit Fusion360</vt:lpstr>
      <vt:lpstr>3.2  Rapid-Prototyping mit Fusion360</vt:lpstr>
      <vt:lpstr>3.2  Rapid-Prototyping mit Fusion360</vt:lpstr>
      <vt:lpstr>PowerPoint-Präsentation</vt:lpstr>
      <vt:lpstr>Quellen</vt:lpstr>
      <vt:lpstr>Anhang: VCO </vt:lpstr>
      <vt:lpstr>Anhang: Oszillator </vt:lpstr>
      <vt:lpstr>Anhang: VCO </vt:lpstr>
      <vt:lpstr>Anhang: SEQ </vt:lpstr>
      <vt:lpstr>Anhang: SEQ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Produktarchitektur und -Strategien </dc:title>
  <dc:subject/>
  <dc:creator>dilmanvi74631</dc:creator>
  <dc:description/>
  <cp:lastModifiedBy>dilmanvi74631</cp:lastModifiedBy>
  <cp:revision>48</cp:revision>
  <cp:lastPrinted>2000-02-04T07:33:50Z</cp:lastPrinted>
  <dcterms:created xsi:type="dcterms:W3CDTF">2022-10-13T16:02:40Z</dcterms:created>
  <dcterms:modified xsi:type="dcterms:W3CDTF">2022-12-19T17:34:36Z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Bildschirmpräsentation (4:3)</vt:lpwstr>
  </property>
  <property fmtid="{D5CDD505-2E9C-101B-9397-08002B2CF9AE}" pid="4" name="Slides">
    <vt:i4>17</vt:i4>
  </property>
</Properties>
</file>